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59" r:id="rId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4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60" d="100"/>
          <a:sy n="160" d="100"/>
        </p:scale>
        <p:origin x="179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5" d="100"/>
        <a:sy n="18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Red option 1 (add own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4587875" cy="6858000"/>
          </a:xfrm>
          <a:prstGeom prst="rect">
            <a:avLst/>
          </a:prstGeom>
          <a:solidFill>
            <a:srgbClr val="E646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1884" y="1797599"/>
            <a:ext cx="3948874" cy="443577"/>
          </a:xfrm>
        </p:spPr>
        <p:txBody>
          <a:bodyPr anchor="t"/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1" y="3360968"/>
            <a:ext cx="3963817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4587875" y="0"/>
            <a:ext cx="4556125" cy="6858000"/>
          </a:xfrm>
          <a:solidFill>
            <a:schemeClr val="accent4"/>
          </a:solidFill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2248650"/>
            <a:ext cx="3947992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025" y="5778160"/>
            <a:ext cx="1536700" cy="65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7136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64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  <a:lvl2pPr marL="742950" indent="-285750">
              <a:lnSpc>
                <a:spcPct val="90000"/>
              </a:lnSpc>
              <a:buFont typeface="Lucida Grande"/>
              <a:buChar char="–"/>
              <a:defRPr/>
            </a:lvl2pPr>
            <a:lvl3pPr>
              <a:lnSpc>
                <a:spcPct val="90000"/>
              </a:lnSpc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78583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Two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64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59925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9925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51865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57200" y="5491163"/>
            <a:ext cx="4038600" cy="537602"/>
          </a:xfrm>
        </p:spPr>
        <p:txBody>
          <a:bodyPr lIns="0" tIns="72000" rIns="7200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457200" y="1360488"/>
            <a:ext cx="4038600" cy="413039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64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9925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4226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1360488"/>
            <a:ext cx="4038600" cy="41306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64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9925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200" y="5491163"/>
            <a:ext cx="4038600" cy="537602"/>
          </a:xfrm>
        </p:spPr>
        <p:txBody>
          <a:bodyPr lIns="0" tIns="72000" rIns="7200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255055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457200" y="1360488"/>
            <a:ext cx="4038600" cy="4130675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64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9925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200" y="5491163"/>
            <a:ext cx="4038600" cy="537602"/>
          </a:xfrm>
        </p:spPr>
        <p:txBody>
          <a:bodyPr lIns="0" tIns="72000" rIns="7200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159214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  <p:txBody>
          <a:bodyPr anchor="ctr" anchorCtr="1"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64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6883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64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495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3491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-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7" descr="USY_MB1_PMS_1_Colour_Reversed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5905500"/>
            <a:ext cx="15367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1884" y="348302"/>
            <a:ext cx="8388586" cy="443577"/>
          </a:xfrm>
        </p:spPr>
        <p:txBody>
          <a:bodyPr anchor="t"/>
          <a:lstStyle>
            <a:lvl1pPr>
              <a:defRPr baseline="0">
                <a:solidFill>
                  <a:srgbClr val="E64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82765" y="799353"/>
            <a:ext cx="8387705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454455" y="1800412"/>
            <a:ext cx="8226486" cy="4635496"/>
          </a:xfrm>
          <a:solidFill>
            <a:schemeClr val="accent4"/>
          </a:solidFill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13799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1884" y="1797599"/>
            <a:ext cx="3948874" cy="443577"/>
          </a:xfrm>
        </p:spPr>
        <p:txBody>
          <a:bodyPr anchor="t"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82766" y="2248650"/>
            <a:ext cx="3947992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025" y="5778161"/>
            <a:ext cx="1536700" cy="657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9596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Red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1" b="4"/>
          <a:stretch/>
        </p:blipFill>
        <p:spPr bwMode="auto">
          <a:xfrm>
            <a:off x="4330758" y="0"/>
            <a:ext cx="4820795" cy="68724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xtLst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4587875" cy="6858000"/>
          </a:xfrm>
          <a:prstGeom prst="rect">
            <a:avLst/>
          </a:prstGeom>
          <a:solidFill>
            <a:srgbClr val="E646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Title 8"/>
          <p:cNvSpPr>
            <a:spLocks noGrp="1"/>
          </p:cNvSpPr>
          <p:nvPr>
            <p:ph type="title"/>
          </p:nvPr>
        </p:nvSpPr>
        <p:spPr>
          <a:xfrm>
            <a:off x="381884" y="1797599"/>
            <a:ext cx="3948874" cy="443577"/>
          </a:xfrm>
        </p:spPr>
        <p:txBody>
          <a:bodyPr anchor="t"/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1" y="3360968"/>
            <a:ext cx="3963817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2248650"/>
            <a:ext cx="3947992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025" y="5778160"/>
            <a:ext cx="1536700" cy="65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69506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-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1884" y="1797599"/>
            <a:ext cx="3948874" cy="443577"/>
          </a:xfrm>
        </p:spPr>
        <p:txBody>
          <a:bodyPr anchor="t"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82766" y="2248650"/>
            <a:ext cx="3947992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025" y="5778160"/>
            <a:ext cx="1536700" cy="65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75542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-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1884" y="1797599"/>
            <a:ext cx="3948874" cy="443577"/>
          </a:xfrm>
        </p:spPr>
        <p:txBody>
          <a:bodyPr anchor="t"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82766" y="2248650"/>
            <a:ext cx="3947992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025" y="5778161"/>
            <a:ext cx="1536700" cy="657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309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Red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013" y="0"/>
            <a:ext cx="45989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4587875" cy="6858000"/>
          </a:xfrm>
          <a:prstGeom prst="rect">
            <a:avLst/>
          </a:prstGeom>
          <a:solidFill>
            <a:srgbClr val="E646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81884" y="1797599"/>
            <a:ext cx="3948874" cy="443577"/>
          </a:xfrm>
        </p:spPr>
        <p:txBody>
          <a:bodyPr anchor="t"/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1" y="3360968"/>
            <a:ext cx="3963817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2248650"/>
            <a:ext cx="3947992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3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025" y="5778160"/>
            <a:ext cx="1536700" cy="65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1620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Red option 5 (no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646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81884" y="1797599"/>
            <a:ext cx="3948874" cy="443577"/>
          </a:xfrm>
        </p:spPr>
        <p:txBody>
          <a:bodyPr anchor="t"/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1" y="3360968"/>
            <a:ext cx="3963817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2248650"/>
            <a:ext cx="3947992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025" y="5778160"/>
            <a:ext cx="1536700" cy="65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5104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White option 1 (add own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4587876" y="418354"/>
            <a:ext cx="4150358" cy="6017555"/>
          </a:xfrm>
          <a:solidFill>
            <a:schemeClr val="accent4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1" name="Title 8"/>
          <p:cNvSpPr>
            <a:spLocks noGrp="1"/>
          </p:cNvSpPr>
          <p:nvPr>
            <p:ph type="title"/>
          </p:nvPr>
        </p:nvSpPr>
        <p:spPr>
          <a:xfrm>
            <a:off x="381884" y="1797599"/>
            <a:ext cx="3948874" cy="443577"/>
          </a:xfrm>
        </p:spPr>
        <p:txBody>
          <a:bodyPr anchor="t"/>
          <a:lstStyle>
            <a:lvl1pPr>
              <a:defRPr sz="2200">
                <a:solidFill>
                  <a:srgbClr val="E64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1" y="3360968"/>
            <a:ext cx="3963817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2248650"/>
            <a:ext cx="3947992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025" y="5778160"/>
            <a:ext cx="1536700" cy="65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8380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Whit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6" name="Picture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419100"/>
            <a:ext cx="4035425" cy="601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81884" y="1797599"/>
            <a:ext cx="3948874" cy="443577"/>
          </a:xfrm>
        </p:spPr>
        <p:txBody>
          <a:bodyPr anchor="t"/>
          <a:lstStyle>
            <a:lvl1pPr>
              <a:defRPr sz="2200">
                <a:solidFill>
                  <a:srgbClr val="E64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1" y="3360968"/>
            <a:ext cx="3963817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2248650"/>
            <a:ext cx="3947992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025" y="5778160"/>
            <a:ext cx="1536700" cy="65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7600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Whit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6" name="Picture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419100"/>
            <a:ext cx="4035425" cy="601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81884" y="1797599"/>
            <a:ext cx="3948874" cy="443577"/>
          </a:xfrm>
        </p:spPr>
        <p:txBody>
          <a:bodyPr anchor="t"/>
          <a:lstStyle>
            <a:lvl1pPr>
              <a:defRPr sz="2200">
                <a:solidFill>
                  <a:srgbClr val="E64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1" y="3360968"/>
            <a:ext cx="3963817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2248650"/>
            <a:ext cx="3947992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025" y="5778160"/>
            <a:ext cx="1536700" cy="65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1526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Whit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6" name="Picture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419100"/>
            <a:ext cx="4035425" cy="601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81884" y="1797599"/>
            <a:ext cx="3948874" cy="443577"/>
          </a:xfrm>
        </p:spPr>
        <p:txBody>
          <a:bodyPr anchor="t"/>
          <a:lstStyle>
            <a:lvl1pPr>
              <a:defRPr sz="2200">
                <a:solidFill>
                  <a:srgbClr val="E64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1" y="3360968"/>
            <a:ext cx="3963817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2248650"/>
            <a:ext cx="3947992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025" y="5778160"/>
            <a:ext cx="1536700" cy="65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1859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White option 5 (no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81884" y="1797599"/>
            <a:ext cx="3948874" cy="443577"/>
          </a:xfrm>
        </p:spPr>
        <p:txBody>
          <a:bodyPr anchor="t"/>
          <a:lstStyle>
            <a:lvl1pPr>
              <a:defRPr sz="2200">
                <a:solidFill>
                  <a:srgbClr val="E64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1" y="3360968"/>
            <a:ext cx="3963817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2248650"/>
            <a:ext cx="3947992" cy="8524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025" y="5778160"/>
            <a:ext cx="1536700" cy="65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9908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17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Insert slide title here… 24pt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58900"/>
            <a:ext cx="8229600" cy="4767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 smtClean="0"/>
              <a:t>Sub-heading Bold… 20pt</a:t>
            </a:r>
          </a:p>
          <a:p>
            <a:pPr lvl="0"/>
            <a:r>
              <a:rPr lang="en-US" dirty="0" smtClean="0"/>
              <a:t>Add body copy </a:t>
            </a:r>
          </a:p>
          <a:p>
            <a:r>
              <a:rPr lang="en-US" dirty="0" smtClean="0"/>
              <a:t>Add bullet point</a:t>
            </a:r>
          </a:p>
          <a:p>
            <a:r>
              <a:rPr lang="en-US" dirty="0" smtClean="0"/>
              <a:t>Add bullet point</a:t>
            </a:r>
          </a:p>
        </p:txBody>
      </p:sp>
      <p:sp>
        <p:nvSpPr>
          <p:cNvPr id="11" name="Date Placeholder 3"/>
          <p:cNvSpPr txBox="1">
            <a:spLocks/>
          </p:cNvSpPr>
          <p:nvPr/>
        </p:nvSpPr>
        <p:spPr>
          <a:xfrm>
            <a:off x="381000" y="6356350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lang="en-US" sz="900" b="0" i="0" u="none" strike="noStrike" kern="1200" baseline="0" smtClean="0">
                <a:solidFill>
                  <a:schemeClr val="tx1"/>
                </a:solidFill>
                <a:latin typeface="Tw Cen MT"/>
                <a:ea typeface="+mn-ea"/>
                <a:cs typeface="Tw Cen M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/>
              <a:t>The University of Sydney</a:t>
            </a: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6629400" y="6356350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/>
                </a:solidFill>
                <a:latin typeface="Tw Cen MT"/>
                <a:ea typeface="+mn-ea"/>
                <a:cs typeface="Tw Cen M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Page </a:t>
            </a:r>
            <a:fld id="{3B11C02F-2186-5E4E-90C0-5210A150EF90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  <p:sldLayoutId id="2147483711" r:id="rId18"/>
    <p:sldLayoutId id="2147483712" r:id="rId19"/>
    <p:sldLayoutId id="2147483713" r:id="rId20"/>
    <p:sldLayoutId id="2147483714" r:id="rId21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E64626"/>
          </a:solidFill>
          <a:latin typeface="Tw Cen MT"/>
          <a:ea typeface="ＭＳ Ｐゴシック" charset="0"/>
          <a:cs typeface="Tw Cen MT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Tw Cen MT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Tw Cen MT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Tw Cen MT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Tw Cen MT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Tw Cen MT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Tw Cen MT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Tw Cen MT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Tw Cen MT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Lucida Grande" charset="0"/>
        <a:buChar char="–"/>
        <a:defRPr sz="2000" kern="1200">
          <a:solidFill>
            <a:schemeClr val="tx1"/>
          </a:solidFill>
          <a:latin typeface="Tw Cen MT"/>
          <a:ea typeface="ＭＳ Ｐゴシック" charset="0"/>
          <a:cs typeface="Tw Cen MT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w Cen MT"/>
          <a:ea typeface="ＭＳ Ｐゴシック" charset="0"/>
          <a:cs typeface="Tw Cen MT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Tw Cen MT"/>
          <a:ea typeface="ＭＳ Ｐゴシック" charset="0"/>
          <a:cs typeface="Tw Cen MT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w Cen MT"/>
          <a:ea typeface="ＭＳ Ｐゴシック" charset="0"/>
          <a:cs typeface="Tw Cen MT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w Cen MT"/>
          <a:ea typeface="ＭＳ Ｐゴシック" charset="0"/>
          <a:cs typeface="Tw Cen M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w Cen MT" charset="0"/>
              </a:rPr>
              <a:t>Business Schools and Engineering Schools: Collaboration and Boundaries</a:t>
            </a:r>
            <a:endParaRPr lang="en-US" dirty="0">
              <a:latin typeface="Tw Cen MT" charset="0"/>
            </a:endParaRPr>
          </a:p>
        </p:txBody>
      </p:sp>
      <p:sp>
        <p:nvSpPr>
          <p:cNvPr id="1638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366941" y="4076585"/>
            <a:ext cx="3963817" cy="85248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>
                <a:latin typeface="Tw Cen MT" charset="0"/>
              </a:rPr>
              <a:t>Presented by</a:t>
            </a:r>
            <a:endParaRPr lang="en-US" dirty="0">
              <a:latin typeface="Tw Cen MT" charset="0"/>
            </a:endParaRPr>
          </a:p>
          <a:p>
            <a:r>
              <a:rPr lang="en-US" dirty="0">
                <a:latin typeface="Tw Cen MT" charset="0"/>
              </a:rPr>
              <a:t>Professor </a:t>
            </a:r>
            <a:r>
              <a:rPr lang="en-US" dirty="0" smtClean="0">
                <a:latin typeface="Tw Cen MT" charset="0"/>
              </a:rPr>
              <a:t>Gregory Whitwell</a:t>
            </a:r>
            <a:endParaRPr lang="en-US" dirty="0">
              <a:latin typeface="Tw Cen MT" charset="0"/>
            </a:endParaRPr>
          </a:p>
          <a:p>
            <a:r>
              <a:rPr lang="en-US" dirty="0" smtClean="0">
                <a:latin typeface="Tw Cen MT" charset="0"/>
              </a:rPr>
              <a:t>Dean, University of Sydney Business School</a:t>
            </a:r>
            <a:endParaRPr lang="en-US" dirty="0">
              <a:latin typeface="Tw Cen MT" charset="0"/>
            </a:endParaRPr>
          </a:p>
        </p:txBody>
      </p:sp>
      <p:sp>
        <p:nvSpPr>
          <p:cNvPr id="16387" name="Text Placeholder 4"/>
          <p:cNvSpPr>
            <a:spLocks noGrp="1"/>
          </p:cNvSpPr>
          <p:nvPr>
            <p:ph type="body" sz="quarter" idx="13"/>
          </p:nvPr>
        </p:nvSpPr>
        <p:spPr bwMode="auto">
          <a:xfrm>
            <a:off x="410596" y="3000048"/>
            <a:ext cx="3947992" cy="852488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/>
          </a:bodyPr>
          <a:lstStyle/>
          <a:p>
            <a:r>
              <a:rPr lang="en-US" dirty="0" smtClean="0">
                <a:latin typeface="Tw Cen MT" charset="0"/>
              </a:rPr>
              <a:t>The 6</a:t>
            </a:r>
            <a:r>
              <a:rPr lang="en-US" baseline="30000" dirty="0" smtClean="0">
                <a:latin typeface="Tw Cen MT" charset="0"/>
              </a:rPr>
              <a:t>th</a:t>
            </a:r>
            <a:r>
              <a:rPr lang="en-US" dirty="0" smtClean="0">
                <a:latin typeface="Tw Cen MT" charset="0"/>
              </a:rPr>
              <a:t> International Business School Shanghai Conference (2016)</a:t>
            </a:r>
            <a:endParaRPr lang="en-US" dirty="0">
              <a:latin typeface="Tw Cen MT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w Cen MT" charset="0"/>
              </a:rPr>
              <a:t>Collaboration and Boundaries: An Australian Perspective</a:t>
            </a:r>
            <a:endParaRPr lang="en-US" b="0" dirty="0">
              <a:solidFill>
                <a:schemeClr val="tx1"/>
              </a:solidFill>
              <a:latin typeface="Tw Cen M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b="1" dirty="0" smtClean="0">
                <a:ea typeface="+mn-ea"/>
              </a:rPr>
              <a:t>Programs: Undergraduate</a:t>
            </a:r>
          </a:p>
          <a:p>
            <a:pPr fontAlgn="auto">
              <a:spcAft>
                <a:spcPts val="600"/>
              </a:spcAft>
              <a:buFont typeface="Lucida Grande"/>
              <a:buChar char="–"/>
              <a:defRPr/>
            </a:pPr>
            <a:r>
              <a:rPr lang="en-US" dirty="0">
                <a:solidFill>
                  <a:prstClr val="black"/>
                </a:solidFill>
                <a:ea typeface="+mn-ea"/>
              </a:rPr>
              <a:t>Popularity of double degrees </a:t>
            </a:r>
            <a:r>
              <a:rPr lang="en-US" dirty="0" smtClean="0">
                <a:solidFill>
                  <a:prstClr val="black"/>
                </a:solidFill>
                <a:ea typeface="+mn-ea"/>
              </a:rPr>
              <a:t>in Australia (e.g. </a:t>
            </a:r>
            <a:r>
              <a:rPr lang="en-US" dirty="0" err="1" smtClean="0">
                <a:solidFill>
                  <a:prstClr val="black"/>
                </a:solidFill>
                <a:ea typeface="+mn-ea"/>
              </a:rPr>
              <a:t>BCom</a:t>
            </a:r>
            <a:r>
              <a:rPr lang="en-US" dirty="0" smtClean="0">
                <a:solidFill>
                  <a:prstClr val="black"/>
                </a:solidFill>
                <a:ea typeface="+mn-ea"/>
              </a:rPr>
              <a:t>/BEng)</a:t>
            </a:r>
            <a:endParaRPr lang="en-US" dirty="0">
              <a:solidFill>
                <a:prstClr val="black"/>
              </a:solidFill>
              <a:ea typeface="+mn-ea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b="1" dirty="0"/>
              <a:t>Programs: </a:t>
            </a:r>
            <a:r>
              <a:rPr lang="en-US" b="1" dirty="0" smtClean="0"/>
              <a:t>Executive Education</a:t>
            </a:r>
            <a:endParaRPr lang="en-US" b="1" dirty="0"/>
          </a:p>
          <a:p>
            <a:pPr fontAlgn="auto">
              <a:spcAft>
                <a:spcPts val="600"/>
              </a:spcAft>
              <a:buFont typeface="Lucida Grande"/>
              <a:buChar char="–"/>
              <a:defRPr/>
            </a:pPr>
            <a:r>
              <a:rPr lang="en-US" dirty="0" err="1">
                <a:solidFill>
                  <a:prstClr val="black"/>
                </a:solidFill>
                <a:ea typeface="+mn-ea"/>
              </a:rPr>
              <a:t>USyd</a:t>
            </a:r>
            <a:r>
              <a:rPr lang="en-US" dirty="0">
                <a:solidFill>
                  <a:prstClr val="black"/>
                </a:solidFill>
                <a:ea typeface="+mn-ea"/>
              </a:rPr>
              <a:t>: Executive Leadership in Major Programs</a:t>
            </a:r>
          </a:p>
          <a:p>
            <a:pPr marL="0" indent="0" fontAlgn="auto">
              <a:spcAft>
                <a:spcPts val="0"/>
              </a:spcAft>
              <a:buFont typeface="Lucida Grande"/>
              <a:buNone/>
              <a:defRPr/>
            </a:pPr>
            <a:r>
              <a:rPr lang="en-US" b="1" dirty="0" smtClean="0">
                <a:ea typeface="+mn-ea"/>
              </a:rPr>
              <a:t>Institutional significance</a:t>
            </a:r>
            <a:endParaRPr lang="en-US" b="1" dirty="0" smtClean="0">
              <a:ea typeface="+mn-ea"/>
            </a:endParaRPr>
          </a:p>
          <a:p>
            <a:pPr fontAlgn="auto">
              <a:spcAft>
                <a:spcPts val="600"/>
              </a:spcAft>
              <a:buFont typeface="Lucida Grande"/>
              <a:buChar char="–"/>
              <a:defRPr/>
            </a:pPr>
            <a:r>
              <a:rPr lang="en-US" dirty="0" smtClean="0">
                <a:solidFill>
                  <a:prstClr val="black"/>
                </a:solidFill>
                <a:ea typeface="+mn-ea"/>
              </a:rPr>
              <a:t>B-schools and engineering schools as drivers of international student demand in Australia</a:t>
            </a:r>
            <a:endParaRPr lang="en-US" dirty="0">
              <a:solidFill>
                <a:prstClr val="black"/>
              </a:solidFill>
              <a:ea typeface="+mn-ea"/>
            </a:endParaRPr>
          </a:p>
          <a:p>
            <a:pPr marL="0" indent="0" fontAlgn="auto">
              <a:spcAft>
                <a:spcPts val="600"/>
              </a:spcAft>
              <a:buNone/>
              <a:defRPr/>
            </a:pPr>
            <a:r>
              <a:rPr lang="en-US" b="1" dirty="0" smtClean="0"/>
              <a:t>Joint research</a:t>
            </a:r>
          </a:p>
          <a:p>
            <a:pPr fontAlgn="auto">
              <a:spcAft>
                <a:spcPts val="600"/>
              </a:spcAft>
              <a:buFont typeface="Lucida Grande"/>
              <a:buChar char="–"/>
              <a:defRPr/>
            </a:pPr>
            <a:r>
              <a:rPr lang="en-US" dirty="0" err="1">
                <a:solidFill>
                  <a:prstClr val="black"/>
                </a:solidFill>
                <a:ea typeface="+mn-ea"/>
              </a:rPr>
              <a:t>USyd</a:t>
            </a:r>
            <a:r>
              <a:rPr lang="en-US" dirty="0">
                <a:solidFill>
                  <a:prstClr val="black"/>
                </a:solidFill>
                <a:ea typeface="+mn-ea"/>
              </a:rPr>
              <a:t> example: Joint Energy Research Networks Research Alliance</a:t>
            </a:r>
            <a:endParaRPr lang="en-US" dirty="0">
              <a:solidFill>
                <a:prstClr val="black"/>
              </a:solidFill>
              <a:ea typeface="+mn-ea"/>
            </a:endParaRPr>
          </a:p>
          <a:p>
            <a:pPr marL="0" indent="0" fontAlgn="auto">
              <a:spcAft>
                <a:spcPts val="600"/>
              </a:spcAft>
              <a:buNone/>
              <a:defRPr/>
            </a:pPr>
            <a:r>
              <a:rPr lang="en-US" b="1" dirty="0" smtClean="0"/>
              <a:t>Governance</a:t>
            </a:r>
          </a:p>
          <a:p>
            <a:pPr fontAlgn="auto">
              <a:spcAft>
                <a:spcPts val="600"/>
              </a:spcAft>
              <a:buFont typeface="Lucida Grande"/>
              <a:buChar char="–"/>
              <a:defRPr/>
            </a:pPr>
            <a:r>
              <a:rPr lang="en-US" dirty="0" err="1">
                <a:solidFill>
                  <a:prstClr val="black"/>
                </a:solidFill>
                <a:ea typeface="+mn-ea"/>
              </a:rPr>
              <a:t>USyd</a:t>
            </a:r>
            <a:r>
              <a:rPr lang="en-US" dirty="0">
                <a:solidFill>
                  <a:prstClr val="black"/>
                </a:solidFill>
                <a:ea typeface="+mn-ea"/>
              </a:rPr>
              <a:t> example: </a:t>
            </a:r>
            <a:r>
              <a:rPr lang="en-US" dirty="0">
                <a:solidFill>
                  <a:prstClr val="black"/>
                </a:solidFill>
                <a:ea typeface="+mn-ea"/>
              </a:rPr>
              <a:t>Divisional Boards</a:t>
            </a:r>
            <a:endParaRPr lang="en-US" dirty="0">
              <a:solidFill>
                <a:prstClr val="black"/>
              </a:solidFill>
              <a:ea typeface="+mn-ea"/>
            </a:endParaRPr>
          </a:p>
          <a:p>
            <a:pPr marL="0" indent="0" fontAlgn="auto">
              <a:spcAft>
                <a:spcPts val="600"/>
              </a:spcAft>
              <a:buNone/>
              <a:defRPr/>
            </a:pPr>
            <a:r>
              <a:rPr lang="en-US" b="1" dirty="0" smtClean="0"/>
              <a:t>Mindsets: engineers </a:t>
            </a:r>
            <a:r>
              <a:rPr lang="en-US" b="1" dirty="0" err="1" smtClean="0"/>
              <a:t>cf</a:t>
            </a:r>
            <a:r>
              <a:rPr lang="en-US" b="1" dirty="0" smtClean="0"/>
              <a:t> business</a:t>
            </a:r>
            <a:endParaRPr lang="en-US" b="1" dirty="0"/>
          </a:p>
          <a:p>
            <a:pPr fontAlgn="auto">
              <a:spcAft>
                <a:spcPts val="600"/>
              </a:spcAft>
              <a:buFont typeface="Lucida Grande"/>
              <a:buChar char="–"/>
              <a:defRPr/>
            </a:pPr>
            <a:endParaRPr lang="en-US" b="1" dirty="0" smtClean="0"/>
          </a:p>
          <a:p>
            <a:pPr fontAlgn="auto">
              <a:spcAft>
                <a:spcPts val="600"/>
              </a:spcAft>
              <a:buFont typeface="Lucida Grande"/>
              <a:buChar char="–"/>
              <a:defRPr/>
            </a:pPr>
            <a:endParaRPr lang="en-US" b="1" dirty="0"/>
          </a:p>
          <a:p>
            <a:pPr fontAlgn="auto">
              <a:spcAft>
                <a:spcPts val="600"/>
              </a:spcAft>
              <a:buFont typeface="Lucida Grande"/>
              <a:buChar char="–"/>
              <a:defRPr/>
            </a:pPr>
            <a:endParaRPr lang="en-US" dirty="0" smtClean="0">
              <a:solidFill>
                <a:prstClr val="black"/>
              </a:solidFill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702_PPT template-Standard-FINAL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05133"/>
      </a:accent1>
      <a:accent2>
        <a:srgbClr val="808080"/>
      </a:accent2>
      <a:accent3>
        <a:srgbClr val="4C4C4C"/>
      </a:accent3>
      <a:accent4>
        <a:srgbClr val="CCCCCC"/>
      </a:accent4>
      <a:accent5>
        <a:srgbClr val="000000"/>
      </a:accent5>
      <a:accent6>
        <a:srgbClr val="FFB800"/>
      </a:accent6>
      <a:hlink>
        <a:srgbClr val="F05133"/>
      </a:hlink>
      <a:folHlink>
        <a:srgbClr val="F0513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PPT-template-standard-Business</Template>
  <TotalTime>40</TotalTime>
  <Words>99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Lucida Grande</vt:lpstr>
      <vt:lpstr>Tw Cen MT</vt:lpstr>
      <vt:lpstr>3702_PPT template-Standard-FINAL</vt:lpstr>
      <vt:lpstr>Business Schools and Engineering Schools: Collaboration and Boundaries</vt:lpstr>
      <vt:lpstr>Collaboration and Boundaries: An Australian Perspective</vt:lpstr>
    </vt:vector>
  </TitlesOfParts>
  <Company>The University of Sydney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Katy Mcewen</dc:creator>
  <cp:lastModifiedBy>Greg Whitwell</cp:lastModifiedBy>
  <cp:revision>4</cp:revision>
  <dcterms:created xsi:type="dcterms:W3CDTF">2015-06-16T00:48:56Z</dcterms:created>
  <dcterms:modified xsi:type="dcterms:W3CDTF">2016-10-05T06:55:18Z</dcterms:modified>
</cp:coreProperties>
</file>