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81" r:id="rId8"/>
    <p:sldId id="282" r:id="rId9"/>
    <p:sldId id="262" r:id="rId10"/>
    <p:sldId id="267" r:id="rId11"/>
    <p:sldId id="268" r:id="rId12"/>
    <p:sldId id="269" r:id="rId13"/>
    <p:sldId id="279" r:id="rId14"/>
    <p:sldId id="275" r:id="rId15"/>
    <p:sldId id="274" r:id="rId16"/>
    <p:sldId id="263" r:id="rId17"/>
    <p:sldId id="280" r:id="rId18"/>
    <p:sldId id="276" r:id="rId19"/>
    <p:sldId id="277" r:id="rId20"/>
    <p:sldId id="278" r:id="rId21"/>
    <p:sldId id="264" r:id="rId22"/>
    <p:sldId id="265" r:id="rId23"/>
    <p:sldId id="266" r:id="rId24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2" autoAdjust="0"/>
    <p:restoredTop sz="94634" autoAdjust="0"/>
  </p:normalViewPr>
  <p:slideViewPr>
    <p:cSldViewPr>
      <p:cViewPr varScale="1">
        <p:scale>
          <a:sx n="100" d="100"/>
          <a:sy n="100" d="100"/>
        </p:scale>
        <p:origin x="-1308" y="-84"/>
      </p:cViewPr>
      <p:guideLst>
        <p:guide orient="horz" pos="236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78" d="100"/>
          <a:sy n="78" d="100"/>
        </p:scale>
        <p:origin x="-3342" y="-90"/>
      </p:cViewPr>
      <p:guideLst>
        <p:guide orient="horz" pos="3130"/>
        <p:guide pos="214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7"/>
            <a:ext cx="2949786" cy="496966"/>
          </a:xfrm>
          <a:prstGeom prst="rect">
            <a:avLst/>
          </a:prstGeom>
        </p:spPr>
        <p:txBody>
          <a:bodyPr vert="horz" lIns="91379" tIns="45689" rIns="91379" bIns="4568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43" y="7"/>
            <a:ext cx="2949786" cy="496966"/>
          </a:xfrm>
          <a:prstGeom prst="rect">
            <a:avLst/>
          </a:prstGeom>
        </p:spPr>
        <p:txBody>
          <a:bodyPr vert="horz" lIns="91379" tIns="45689" rIns="91379" bIns="45689" rtlCol="0"/>
          <a:lstStyle>
            <a:lvl1pPr algn="r">
              <a:defRPr sz="1200"/>
            </a:lvl1pPr>
          </a:lstStyle>
          <a:p>
            <a:fld id="{8551C186-704C-431D-B376-ABDD38B05CC2}" type="datetimeFigureOut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6" y="9440650"/>
            <a:ext cx="2949786" cy="496966"/>
          </a:xfrm>
          <a:prstGeom prst="rect">
            <a:avLst/>
          </a:prstGeom>
        </p:spPr>
        <p:txBody>
          <a:bodyPr vert="horz" lIns="91379" tIns="45689" rIns="91379" bIns="4568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43" y="9440650"/>
            <a:ext cx="2949786" cy="496966"/>
          </a:xfrm>
          <a:prstGeom prst="rect">
            <a:avLst/>
          </a:prstGeom>
        </p:spPr>
        <p:txBody>
          <a:bodyPr vert="horz" lIns="91379" tIns="45689" rIns="91379" bIns="45689" rtlCol="0" anchor="b"/>
          <a:lstStyle>
            <a:lvl1pPr algn="r">
              <a:defRPr sz="1200"/>
            </a:lvl1pPr>
          </a:lstStyle>
          <a:p>
            <a:fld id="{D37AC2C8-360D-48AB-B2C4-463EC780CC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644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7"/>
            <a:ext cx="2949786" cy="496966"/>
          </a:xfrm>
          <a:prstGeom prst="rect">
            <a:avLst/>
          </a:prstGeom>
        </p:spPr>
        <p:txBody>
          <a:bodyPr vert="horz" lIns="91379" tIns="45689" rIns="91379" bIns="4568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79" tIns="45689" rIns="91379" bIns="4568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21191"/>
            <a:ext cx="5445760" cy="4472703"/>
          </a:xfrm>
          <a:prstGeom prst="rect">
            <a:avLst/>
          </a:prstGeom>
        </p:spPr>
        <p:txBody>
          <a:bodyPr vert="horz" lIns="91379" tIns="45689" rIns="91379" bIns="4568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440650"/>
            <a:ext cx="2949786" cy="496966"/>
          </a:xfrm>
          <a:prstGeom prst="rect">
            <a:avLst/>
          </a:prstGeom>
        </p:spPr>
        <p:txBody>
          <a:bodyPr vert="horz" lIns="91379" tIns="45689" rIns="91379" bIns="4568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3" y="9440650"/>
            <a:ext cx="2949786" cy="496966"/>
          </a:xfrm>
          <a:prstGeom prst="rect">
            <a:avLst/>
          </a:prstGeom>
        </p:spPr>
        <p:txBody>
          <a:bodyPr vert="horz" lIns="91379" tIns="45689" rIns="91379" bIns="45689" rtlCol="0" anchor="b"/>
          <a:lstStyle>
            <a:lvl1pPr algn="r">
              <a:defRPr sz="1200"/>
            </a:lvl1pPr>
          </a:lstStyle>
          <a:p>
            <a:fld id="{007F40F1-2E63-437B-8CBB-34EAD94DA6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4819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F40F1-2E63-437B-8CBB-34EAD94DA6C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734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F40F1-2E63-437B-8CBB-34EAD94DA6C7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734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90513" y="2546350"/>
            <a:ext cx="711200" cy="474663"/>
            <a:chOff x="720" y="336"/>
            <a:chExt cx="624" cy="43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720" y="336"/>
              <a:ext cx="384" cy="432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056" y="336"/>
              <a:ext cx="288" cy="432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14338" y="2968625"/>
            <a:ext cx="422275" cy="474663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84225" y="2968625"/>
            <a:ext cx="368300" cy="474663"/>
          </a:xfrm>
          <a:prstGeom prst="rect">
            <a:avLst/>
          </a:prstGeom>
          <a:gradFill rotWithShape="0">
            <a:gsLst>
              <a:gs pos="0">
                <a:srgbClr val="FFFF66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28956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635000" y="2438400"/>
            <a:ext cx="31750" cy="1052513"/>
          </a:xfrm>
          <a:prstGeom prst="rect">
            <a:avLst/>
          </a:prstGeom>
          <a:solidFill>
            <a:srgbClr val="00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 flipV="1">
            <a:off x="315913" y="3260725"/>
            <a:ext cx="8693150" cy="55563"/>
          </a:xfrm>
          <a:prstGeom prst="rect">
            <a:avLst/>
          </a:prstGeom>
          <a:gradFill rotWithShape="0">
            <a:gsLst>
              <a:gs pos="0">
                <a:srgbClr val="00660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1338263" y="1676400"/>
            <a:ext cx="7424737" cy="1462088"/>
          </a:xfrm>
        </p:spPr>
        <p:txBody>
          <a:bodyPr anchor="ctr"/>
          <a:lstStyle>
            <a:lvl1pPr algn="ctr">
              <a:defRPr sz="36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 sz="2400"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05481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51FFB128-F4C8-459B-AF7B-C99E7B9AE97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15583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24675" y="214313"/>
            <a:ext cx="2030413" cy="620395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28675" y="214313"/>
            <a:ext cx="5943600" cy="620395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92578FFB-04AA-4FF1-B799-237C43622D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321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48C7302E-B66C-41B0-9404-0B0715A08D9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18129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433C01D1-792B-4693-8074-2CAFB4A28A4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48649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828675" y="1074738"/>
            <a:ext cx="3986213" cy="5343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67288" y="1074738"/>
            <a:ext cx="3987800" cy="5343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28F73960-C9FD-44D7-AD10-B66E0608C3A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00200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562585C8-853D-450E-9990-967531B411E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91661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3330AEE3-A66F-4259-9F24-9DF35E2CCF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94456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FB1D0CF4-DCC2-4195-A634-766CCF3530B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4323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983128EF-BF3C-4B6D-873D-E3A05AB381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313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9522BAE6-7E37-40C6-8B55-4E57162CF32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84913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27000" y="79375"/>
            <a:ext cx="8542338" cy="1052513"/>
            <a:chOff x="80" y="260"/>
            <a:chExt cx="5381" cy="663"/>
          </a:xfrm>
        </p:grpSpPr>
        <p:sp>
          <p:nvSpPr>
            <p:cNvPr id="1030" name="Rectangle 3"/>
            <p:cNvSpPr>
              <a:spLocks noChangeArrowheads="1"/>
            </p:cNvSpPr>
            <p:nvPr/>
          </p:nvSpPr>
          <p:spPr bwMode="ltGray">
            <a:xfrm>
              <a:off x="263" y="328"/>
              <a:ext cx="276" cy="299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ja-JP" altLang="ja-JP">
                <a:latin typeface="Tahoma" pitchFamily="34" charset="0"/>
              </a:endParaRPr>
            </a:p>
          </p:txBody>
        </p:sp>
        <p:sp>
          <p:nvSpPr>
            <p:cNvPr id="1031" name="Rectangle 4"/>
            <p:cNvSpPr>
              <a:spLocks noChangeArrowheads="1"/>
            </p:cNvSpPr>
            <p:nvPr/>
          </p:nvSpPr>
          <p:spPr bwMode="ltGray">
            <a:xfrm>
              <a:off x="504" y="328"/>
              <a:ext cx="207" cy="299"/>
            </a:xfrm>
            <a:prstGeom prst="rect">
              <a:avLst/>
            </a:prstGeom>
            <a:gradFill rotWithShape="0">
              <a:gsLst>
                <a:gs pos="0">
                  <a:srgbClr val="FFFF66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ja-JP" altLang="ja-JP">
                <a:latin typeface="Tahoma" pitchFamily="34" charset="0"/>
              </a:endParaRPr>
            </a:p>
          </p:txBody>
        </p:sp>
        <p:sp>
          <p:nvSpPr>
            <p:cNvPr id="1032" name="Rectangle 5"/>
            <p:cNvSpPr>
              <a:spLocks noChangeArrowheads="1"/>
            </p:cNvSpPr>
            <p:nvPr/>
          </p:nvSpPr>
          <p:spPr bwMode="ltGray">
            <a:xfrm>
              <a:off x="341" y="594"/>
              <a:ext cx="266" cy="29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ja-JP" altLang="ja-JP">
                <a:latin typeface="Tahoma" pitchFamily="34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ltGray">
            <a:xfrm>
              <a:off x="574" y="594"/>
              <a:ext cx="232" cy="299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ja-JP" altLang="ja-JP">
                <a:latin typeface="Tahoma" pitchFamily="34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ltGray">
            <a:xfrm>
              <a:off x="80" y="548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ja-JP" altLang="ja-JP">
                <a:latin typeface="Tahoma" pitchFamily="34" charset="0"/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gray">
            <a:xfrm>
              <a:off x="480" y="260"/>
              <a:ext cx="20" cy="663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ja-JP" altLang="ja-JP">
                <a:latin typeface="Tahoma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gray">
            <a:xfrm>
              <a:off x="279" y="758"/>
              <a:ext cx="5182" cy="20"/>
            </a:xfrm>
            <a:prstGeom prst="rect">
              <a:avLst/>
            </a:prstGeom>
            <a:gradFill rotWithShape="0">
              <a:gsLst>
                <a:gs pos="0">
                  <a:srgbClr val="0066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ja-JP" altLang="ja-JP">
                <a:latin typeface="Tahoma" pitchFamily="34" charset="0"/>
              </a:endParaRPr>
            </a:p>
          </p:txBody>
        </p:sp>
      </p:grpSp>
      <p:sp>
        <p:nvSpPr>
          <p:cNvPr id="410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8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8675" y="1074738"/>
            <a:ext cx="8126413" cy="534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r>
              <a:rPr lang="en-US" altLang="ja-JP" smtClean="0"/>
              <a:t>26</a:t>
            </a:r>
          </a:p>
          <a:p>
            <a:pPr lvl="4"/>
            <a:endParaRPr lang="en-US" altLang="ja-JP" smtClean="0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540500"/>
            <a:ext cx="1905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i="1"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page </a:t>
            </a:r>
            <a:fld id="{46C2CAA8-4BFB-4951-A6EE-3DE8089D617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75290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defRPr kumimoji="1"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defRPr kumimoji="1" sz="2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defRPr kumimoji="1" sz="2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defRPr kumimoji="1" sz="2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defRPr kumimoji="1" sz="2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defRPr kumimoji="1" sz="2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defRPr kumimoji="1" sz="2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defRPr kumimoji="1" sz="2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defRPr kumimoji="1" sz="2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1.sld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2.sld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3.sld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4.sld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5675" y="1196752"/>
            <a:ext cx="7424737" cy="1656184"/>
          </a:xfrm>
        </p:spPr>
        <p:txBody>
          <a:bodyPr/>
          <a:lstStyle/>
          <a:p>
            <a:r>
              <a:rPr kumimoji="1" lang="en-US" altLang="ja-JP" sz="4000" dirty="0" smtClean="0"/>
              <a:t>Behind Technology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3528" y="3573016"/>
            <a:ext cx="8568952" cy="2808312"/>
          </a:xfrm>
        </p:spPr>
        <p:txBody>
          <a:bodyPr/>
          <a:lstStyle/>
          <a:p>
            <a:r>
              <a:rPr lang="en-US" altLang="ja-JP" sz="2800" dirty="0" smtClean="0"/>
              <a:t>October 17,  2016</a:t>
            </a:r>
          </a:p>
          <a:p>
            <a:pPr>
              <a:spcBef>
                <a:spcPts val="0"/>
              </a:spcBef>
            </a:pPr>
            <a:endParaRPr lang="en-US" altLang="zh-TW" sz="2000" dirty="0"/>
          </a:p>
          <a:p>
            <a:r>
              <a:rPr lang="en-US" altLang="ja-JP" dirty="0" smtClean="0"/>
              <a:t>The 6th International Business School Shanghai Conference</a:t>
            </a:r>
          </a:p>
          <a:p>
            <a:r>
              <a:rPr lang="en-US" altLang="zh-CN" dirty="0" smtClean="0"/>
              <a:t>Shanghai Jiao Tong University</a:t>
            </a:r>
          </a:p>
          <a:p>
            <a:pPr>
              <a:spcBef>
                <a:spcPts val="1200"/>
              </a:spcBef>
            </a:pPr>
            <a:endParaRPr lang="en-US" altLang="zh-TW" sz="2000" dirty="0" smtClean="0"/>
          </a:p>
          <a:p>
            <a:pPr marL="3175">
              <a:tabLst>
                <a:tab pos="3494088" algn="l"/>
              </a:tabLst>
            </a:pPr>
            <a:r>
              <a:rPr lang="en-US" altLang="zh-TW" sz="2800" dirty="0"/>
              <a:t>Hirokazu </a:t>
            </a:r>
            <a:r>
              <a:rPr lang="en-US" altLang="zh-TW" sz="2800" dirty="0" smtClean="0"/>
              <a:t>Kono</a:t>
            </a:r>
          </a:p>
          <a:p>
            <a:pPr marL="3175">
              <a:tabLst>
                <a:tab pos="3494088" algn="l"/>
              </a:tabLst>
            </a:pPr>
            <a:r>
              <a:rPr lang="en-US" altLang="zh-TW" dirty="0" smtClean="0"/>
              <a:t>Dean,  Keio </a:t>
            </a:r>
            <a:r>
              <a:rPr lang="en-US" altLang="zh-TW" dirty="0"/>
              <a:t>Business </a:t>
            </a:r>
            <a:r>
              <a:rPr lang="en-US" altLang="zh-TW" dirty="0" smtClean="0"/>
              <a:t>School,  Japan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7409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4.</a:t>
            </a:r>
            <a:r>
              <a:rPr lang="ja-JP" altLang="en-US" dirty="0" smtClean="0"/>
              <a:t> </a:t>
            </a:r>
            <a:r>
              <a:rPr lang="en-US" altLang="ja-JP" dirty="0" smtClean="0"/>
              <a:t>Field Study Course on POM at KBS (2)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48C7302E-B66C-41B0-9404-0B0715A08D95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545610"/>
              </p:ext>
            </p:extLst>
          </p:nvPr>
        </p:nvGraphicFramePr>
        <p:xfrm>
          <a:off x="863588" y="1304768"/>
          <a:ext cx="7956884" cy="5148567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584176"/>
                <a:gridCol w="6372708"/>
              </a:tblGrid>
              <a:tr h="572063">
                <a:tc>
                  <a:txBody>
                    <a:bodyPr/>
                    <a:lstStyle/>
                    <a:p>
                      <a:r>
                        <a:rPr kumimoji="1" lang="en-US" altLang="ja-JP" sz="2200" b="0" dirty="0" smtClean="0"/>
                        <a:t>Session</a:t>
                      </a:r>
                      <a:endParaRPr kumimoji="1" lang="ja-JP" altLang="en-US" sz="2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200" b="0" dirty="0" smtClean="0"/>
                        <a:t>Contents</a:t>
                      </a:r>
                      <a:endParaRPr kumimoji="1" lang="ja-JP" altLang="en-US" sz="2200" b="0" dirty="0"/>
                    </a:p>
                  </a:txBody>
                  <a:tcPr anchor="ctr"/>
                </a:tc>
              </a:tr>
              <a:tr h="572063">
                <a:tc>
                  <a:txBody>
                    <a:bodyPr/>
                    <a:lstStyle/>
                    <a:p>
                      <a:r>
                        <a:rPr kumimoji="1" lang="en-US" altLang="ja-JP" sz="2200" b="0" dirty="0" smtClean="0"/>
                        <a:t>1, 2</a:t>
                      </a:r>
                      <a:endParaRPr kumimoji="1" lang="ja-JP" altLang="en-US" sz="2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200" b="0" dirty="0" smtClean="0"/>
                        <a:t>Lecture on framework of analysis</a:t>
                      </a:r>
                      <a:endParaRPr kumimoji="1" lang="ja-JP" altLang="en-US" sz="2200" b="0" dirty="0"/>
                    </a:p>
                  </a:txBody>
                  <a:tcPr anchor="ctr"/>
                </a:tc>
              </a:tr>
              <a:tr h="572063">
                <a:tc>
                  <a:txBody>
                    <a:bodyPr/>
                    <a:lstStyle/>
                    <a:p>
                      <a:r>
                        <a:rPr kumimoji="1" lang="en-US" altLang="ja-JP" sz="2200" b="0" dirty="0" smtClean="0"/>
                        <a:t>3, 4, 5</a:t>
                      </a:r>
                      <a:endParaRPr kumimoji="1" lang="ja-JP" altLang="en-US" sz="2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200" b="0" dirty="0" smtClean="0"/>
                        <a:t>Plant visit</a:t>
                      </a:r>
                      <a:endParaRPr kumimoji="1" lang="ja-JP" altLang="en-US" sz="2200" b="0" dirty="0"/>
                    </a:p>
                  </a:txBody>
                  <a:tcPr anchor="ctr"/>
                </a:tc>
              </a:tr>
              <a:tr h="572063">
                <a:tc>
                  <a:txBody>
                    <a:bodyPr/>
                    <a:lstStyle/>
                    <a:p>
                      <a:r>
                        <a:rPr kumimoji="1" lang="en-US" altLang="ja-JP" sz="2200" b="0" dirty="0" smtClean="0"/>
                        <a:t>6, 7, 8</a:t>
                      </a:r>
                      <a:endParaRPr kumimoji="1" lang="ja-JP" altLang="en-US" sz="2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200" b="0" dirty="0" smtClean="0"/>
                        <a:t>Day</a:t>
                      </a:r>
                      <a:r>
                        <a:rPr kumimoji="1" lang="en-US" altLang="ja-JP" sz="2200" b="0" baseline="0" dirty="0" smtClean="0"/>
                        <a:t> 1 of field work</a:t>
                      </a:r>
                      <a:endParaRPr kumimoji="1" lang="ja-JP" altLang="en-US" sz="2200" b="0" dirty="0"/>
                    </a:p>
                  </a:txBody>
                  <a:tcPr anchor="ctr"/>
                </a:tc>
              </a:tr>
              <a:tr h="572063">
                <a:tc>
                  <a:txBody>
                    <a:bodyPr/>
                    <a:lstStyle/>
                    <a:p>
                      <a:r>
                        <a:rPr kumimoji="1" lang="en-US" altLang="ja-JP" sz="2200" b="0" dirty="0" smtClean="0"/>
                        <a:t>9, 10, 11</a:t>
                      </a:r>
                      <a:endParaRPr kumimoji="1" lang="ja-JP" altLang="en-US" sz="2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200" b="0" dirty="0" smtClean="0"/>
                        <a:t>Day</a:t>
                      </a:r>
                      <a:r>
                        <a:rPr kumimoji="1" lang="en-US" altLang="ja-JP" sz="2200" b="0" baseline="0" dirty="0" smtClean="0"/>
                        <a:t> 2 of field work</a:t>
                      </a:r>
                      <a:endParaRPr kumimoji="1" lang="ja-JP" altLang="en-US" sz="2200" b="0" dirty="0"/>
                    </a:p>
                  </a:txBody>
                  <a:tcPr anchor="ctr"/>
                </a:tc>
              </a:tr>
              <a:tr h="572063">
                <a:tc>
                  <a:txBody>
                    <a:bodyPr/>
                    <a:lstStyle/>
                    <a:p>
                      <a:r>
                        <a:rPr kumimoji="1" lang="en-US" altLang="ja-JP" sz="2200" b="0" dirty="0" smtClean="0"/>
                        <a:t>12, 13, 14</a:t>
                      </a:r>
                      <a:endParaRPr kumimoji="1" lang="ja-JP" altLang="en-US" sz="2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200" b="0" dirty="0" smtClean="0"/>
                        <a:t>Day</a:t>
                      </a:r>
                      <a:r>
                        <a:rPr kumimoji="1" lang="en-US" altLang="ja-JP" sz="2200" b="0" baseline="0" dirty="0" smtClean="0"/>
                        <a:t> 3 of field work (+ interim presentation)</a:t>
                      </a:r>
                      <a:endParaRPr kumimoji="1" lang="ja-JP" altLang="en-US" sz="2200" b="0" dirty="0" smtClean="0"/>
                    </a:p>
                  </a:txBody>
                  <a:tcPr anchor="ctr"/>
                </a:tc>
              </a:tr>
              <a:tr h="572063">
                <a:tc>
                  <a:txBody>
                    <a:bodyPr/>
                    <a:lstStyle/>
                    <a:p>
                      <a:r>
                        <a:rPr kumimoji="1" lang="en-US" altLang="ja-JP" sz="2200" b="0" dirty="0" smtClean="0"/>
                        <a:t>15, 16, 17</a:t>
                      </a:r>
                      <a:endParaRPr kumimoji="1" lang="ja-JP" altLang="en-US" sz="2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200" b="0" dirty="0" smtClean="0"/>
                        <a:t>Day</a:t>
                      </a:r>
                      <a:r>
                        <a:rPr kumimoji="1" lang="en-US" altLang="ja-JP" sz="2200" b="0" baseline="0" dirty="0" smtClean="0"/>
                        <a:t> 4 of field work</a:t>
                      </a:r>
                      <a:endParaRPr kumimoji="1" lang="ja-JP" altLang="en-US" sz="2200" b="0" dirty="0" smtClean="0"/>
                    </a:p>
                  </a:txBody>
                  <a:tcPr anchor="ctr"/>
                </a:tc>
              </a:tr>
              <a:tr h="572063">
                <a:tc>
                  <a:txBody>
                    <a:bodyPr/>
                    <a:lstStyle/>
                    <a:p>
                      <a:r>
                        <a:rPr kumimoji="1" lang="en-US" altLang="ja-JP" sz="2200" b="0" dirty="0" smtClean="0"/>
                        <a:t>18, 19, 20</a:t>
                      </a:r>
                      <a:endParaRPr kumimoji="1" lang="ja-JP" altLang="en-US" sz="2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200" b="0" dirty="0" smtClean="0"/>
                        <a:t>Day</a:t>
                      </a:r>
                      <a:r>
                        <a:rPr kumimoji="1" lang="en-US" altLang="ja-JP" sz="2200" b="0" baseline="0" dirty="0" smtClean="0"/>
                        <a:t> 5 of field work</a:t>
                      </a:r>
                      <a:endParaRPr kumimoji="1" lang="ja-JP" altLang="en-US" sz="2200" b="0" dirty="0" smtClean="0"/>
                    </a:p>
                  </a:txBody>
                  <a:tcPr anchor="ctr"/>
                </a:tc>
              </a:tr>
              <a:tr h="572063">
                <a:tc>
                  <a:txBody>
                    <a:bodyPr/>
                    <a:lstStyle/>
                    <a:p>
                      <a:r>
                        <a:rPr kumimoji="1" lang="en-US" altLang="ja-JP" sz="2200" b="0" dirty="0" smtClean="0"/>
                        <a:t>21, 22, 23</a:t>
                      </a:r>
                      <a:endParaRPr kumimoji="1" lang="ja-JP" altLang="en-US" sz="2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200" b="0" dirty="0" smtClean="0"/>
                        <a:t>Final presentation</a:t>
                      </a:r>
                      <a:endParaRPr kumimoji="1" lang="ja-JP" altLang="en-US" sz="2200" b="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419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4.</a:t>
            </a:r>
            <a:r>
              <a:rPr lang="ja-JP" altLang="en-US" dirty="0" smtClean="0"/>
              <a:t> </a:t>
            </a:r>
            <a:r>
              <a:rPr lang="en-US" altLang="ja-JP" dirty="0" smtClean="0"/>
              <a:t>Field Study Course on POM at KBS (3)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55576" y="1081087"/>
            <a:ext cx="8388424" cy="5343525"/>
          </a:xfrm>
        </p:spPr>
        <p:txBody>
          <a:bodyPr/>
          <a:lstStyle/>
          <a:p>
            <a:r>
              <a:rPr kumimoji="1" lang="en-US" altLang="ja-JP" sz="2800" dirty="0" smtClean="0"/>
              <a:t>Theme of group assignments:</a:t>
            </a:r>
            <a:endParaRPr lang="en-US" altLang="ja-JP" sz="2800" dirty="0" smtClean="0"/>
          </a:p>
          <a:p>
            <a:pPr marL="542925">
              <a:spcBef>
                <a:spcPts val="1800"/>
              </a:spcBef>
            </a:pPr>
            <a:r>
              <a:rPr kumimoji="1" lang="en-US" altLang="ja-JP" sz="2800" dirty="0" smtClean="0">
                <a:sym typeface="Wingdings"/>
              </a:rPr>
              <a:t>	Layout improvement as a sub-</a:t>
            </a:r>
            <a:r>
              <a:rPr kumimoji="1" lang="en-US" altLang="ja-JP" sz="2800" dirty="0" err="1" smtClean="0">
                <a:sym typeface="Wingdings"/>
              </a:rPr>
              <a:t>assy</a:t>
            </a:r>
            <a:r>
              <a:rPr kumimoji="1" lang="en-US" altLang="ja-JP" sz="2800" dirty="0" smtClean="0">
                <a:sym typeface="Wingdings"/>
              </a:rPr>
              <a:t> shop</a:t>
            </a:r>
          </a:p>
          <a:p>
            <a:pPr marL="542925">
              <a:spcBef>
                <a:spcPts val="1800"/>
              </a:spcBef>
            </a:pPr>
            <a:r>
              <a:rPr lang="en-US" altLang="ja-JP" sz="2800" dirty="0">
                <a:sym typeface="Wingdings"/>
              </a:rPr>
              <a:t>	</a:t>
            </a:r>
            <a:r>
              <a:rPr lang="en-US" altLang="ja-JP" sz="2800" dirty="0" smtClean="0">
                <a:sym typeface="Wingdings"/>
              </a:rPr>
              <a:t>Man-hour decrease for 10%</a:t>
            </a:r>
          </a:p>
          <a:p>
            <a:pPr marL="542925">
              <a:spcBef>
                <a:spcPts val="1800"/>
              </a:spcBef>
            </a:pPr>
            <a:r>
              <a:rPr lang="en-US" altLang="ja-JP" sz="2800" dirty="0">
                <a:sym typeface="Wingdings"/>
              </a:rPr>
              <a:t>	</a:t>
            </a:r>
            <a:r>
              <a:rPr lang="en-US" altLang="ja-JP" sz="2800" dirty="0" smtClean="0">
                <a:sym typeface="Wingdings"/>
              </a:rPr>
              <a:t>Capacity increase (10 units/day  12 units/day)</a:t>
            </a:r>
          </a:p>
          <a:p>
            <a:pPr marL="542925">
              <a:spcBef>
                <a:spcPts val="1800"/>
              </a:spcBef>
            </a:pPr>
            <a:r>
              <a:rPr lang="en-US" altLang="ja-JP" sz="2800" dirty="0">
                <a:sym typeface="Wingdings"/>
              </a:rPr>
              <a:t>	</a:t>
            </a:r>
            <a:r>
              <a:rPr lang="en-US" altLang="ja-JP" sz="2800" dirty="0" smtClean="0">
                <a:sym typeface="Wingdings"/>
              </a:rPr>
              <a:t>Inventory + space reduction</a:t>
            </a:r>
          </a:p>
          <a:p>
            <a:pPr marL="542925">
              <a:spcBef>
                <a:spcPts val="1800"/>
              </a:spcBef>
            </a:pPr>
            <a:r>
              <a:rPr lang="en-US" altLang="ja-JP" sz="2800" dirty="0">
                <a:sym typeface="Wingdings"/>
              </a:rPr>
              <a:t>	</a:t>
            </a:r>
            <a:r>
              <a:rPr lang="en-US" altLang="ja-JP" sz="2800" dirty="0" smtClean="0">
                <a:sym typeface="Wingdings"/>
              </a:rPr>
              <a:t>Skill transfer support from veteran to young workers</a:t>
            </a:r>
            <a:endParaRPr kumimoji="1"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48C7302E-B66C-41B0-9404-0B0715A08D95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sp>
        <p:nvSpPr>
          <p:cNvPr id="5" name="正方形/長方形 4"/>
          <p:cNvSpPr/>
          <p:nvPr/>
        </p:nvSpPr>
        <p:spPr>
          <a:xfrm>
            <a:off x="4018002" y="324433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ym typeface="Wingdings"/>
              </a:rPr>
              <a:t>	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609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4.</a:t>
            </a:r>
            <a:r>
              <a:rPr lang="ja-JP" altLang="en-US" dirty="0" smtClean="0"/>
              <a:t> </a:t>
            </a:r>
            <a:r>
              <a:rPr lang="en-US" altLang="ja-JP" dirty="0" smtClean="0"/>
              <a:t>Field Study Course on POM at KBS (4)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8675" y="1074738"/>
            <a:ext cx="8063805" cy="5343525"/>
          </a:xfrm>
        </p:spPr>
        <p:txBody>
          <a:bodyPr/>
          <a:lstStyle/>
          <a:p>
            <a:r>
              <a:rPr kumimoji="1" lang="en-US" altLang="ja-JP" sz="2800" dirty="0" smtClean="0"/>
              <a:t>How?</a:t>
            </a:r>
          </a:p>
          <a:p>
            <a:pPr lvl="1"/>
            <a:r>
              <a:rPr lang="en-US" altLang="ja-JP" sz="2800" dirty="0" smtClean="0"/>
              <a:t>Work measurement:</a:t>
            </a:r>
          </a:p>
          <a:p>
            <a:pPr marL="809625" lvl="2" indent="0"/>
            <a:r>
              <a:rPr lang="en-US" altLang="ja-JP" sz="2800" dirty="0" smtClean="0"/>
              <a:t>observation</a:t>
            </a:r>
            <a:r>
              <a:rPr lang="en-US" altLang="ja-JP" sz="2800" dirty="0">
                <a:sym typeface="Wingdings"/>
              </a:rPr>
              <a:t> </a:t>
            </a:r>
            <a:r>
              <a:rPr lang="en-US" altLang="ja-JP" sz="2800" dirty="0" smtClean="0">
                <a:sym typeface="Wingdings"/>
              </a:rPr>
              <a:t> stopwatch analysis</a:t>
            </a:r>
            <a:r>
              <a:rPr lang="en-US" altLang="ja-JP" sz="2800" dirty="0">
                <a:sym typeface="Wingdings"/>
              </a:rPr>
              <a:t> </a:t>
            </a:r>
            <a:r>
              <a:rPr lang="en-US" altLang="ja-JP" sz="2800" dirty="0" smtClean="0">
                <a:sym typeface="Wingdings"/>
              </a:rPr>
              <a:t> </a:t>
            </a:r>
          </a:p>
          <a:p>
            <a:pPr marL="809625" lvl="2" indent="0"/>
            <a:r>
              <a:rPr lang="en-US" altLang="ja-JP" sz="2800" dirty="0" smtClean="0">
                <a:sym typeface="Wingdings"/>
              </a:rPr>
              <a:t>video analysis</a:t>
            </a:r>
            <a:r>
              <a:rPr lang="en-US" altLang="ja-JP" sz="2800" dirty="0">
                <a:sym typeface="Wingdings"/>
              </a:rPr>
              <a:t> </a:t>
            </a:r>
            <a:r>
              <a:rPr lang="en-US" altLang="ja-JP" sz="2800" dirty="0" smtClean="0">
                <a:sym typeface="Wingdings"/>
              </a:rPr>
              <a:t> interview to workers</a:t>
            </a:r>
            <a:r>
              <a:rPr lang="en-US" altLang="ja-JP" sz="2800" dirty="0">
                <a:sym typeface="Wingdings"/>
              </a:rPr>
              <a:t> </a:t>
            </a:r>
            <a:r>
              <a:rPr lang="en-US" altLang="ja-JP" sz="2800" dirty="0" smtClean="0">
                <a:sym typeface="Wingdings"/>
              </a:rPr>
              <a:t> group discussion</a:t>
            </a:r>
          </a:p>
          <a:p>
            <a:pPr lvl="1">
              <a:spcBef>
                <a:spcPts val="1200"/>
              </a:spcBef>
            </a:pPr>
            <a:r>
              <a:rPr lang="en-US" altLang="ja-JP" sz="2800" dirty="0" smtClean="0">
                <a:sym typeface="Wingdings"/>
              </a:rPr>
              <a:t>support by faculty</a:t>
            </a:r>
          </a:p>
          <a:p>
            <a:pPr lvl="1">
              <a:spcBef>
                <a:spcPts val="1200"/>
              </a:spcBef>
            </a:pPr>
            <a:r>
              <a:rPr lang="en-US" altLang="ja-JP" sz="2800" dirty="0" smtClean="0">
                <a:sym typeface="Wingdings"/>
              </a:rPr>
              <a:t>think  observe</a:t>
            </a:r>
            <a:r>
              <a:rPr lang="en-US" altLang="ja-JP" sz="2800" dirty="0">
                <a:sym typeface="Wingdings"/>
              </a:rPr>
              <a:t> </a:t>
            </a:r>
            <a:r>
              <a:rPr lang="en-US" altLang="ja-JP" sz="2800" dirty="0" smtClean="0">
                <a:sym typeface="Wingdings"/>
              </a:rPr>
              <a:t> </a:t>
            </a:r>
            <a:r>
              <a:rPr lang="en-US" altLang="ja-JP" sz="2800" dirty="0" smtClean="0">
                <a:sym typeface="Wingdings"/>
              </a:rPr>
              <a:t>analyze  think</a:t>
            </a:r>
            <a:r>
              <a:rPr lang="en-US" altLang="ja-JP" sz="2800" dirty="0">
                <a:sym typeface="Wingdings"/>
              </a:rPr>
              <a:t>  </a:t>
            </a:r>
            <a:r>
              <a:rPr lang="en-US" altLang="ja-JP" sz="2800" dirty="0" smtClean="0">
                <a:sym typeface="Wingdings"/>
              </a:rPr>
              <a:t>...</a:t>
            </a:r>
            <a:endParaRPr lang="en-US" altLang="ja-JP" sz="2800" dirty="0" smtClean="0">
              <a:sym typeface="Wingdings"/>
            </a:endParaRPr>
          </a:p>
          <a:p>
            <a:pPr lvl="1">
              <a:spcBef>
                <a:spcPts val="3000"/>
              </a:spcBef>
            </a:pPr>
            <a:r>
              <a:rPr lang="en-US" altLang="ja-JP" sz="2800" dirty="0" smtClean="0">
                <a:sym typeface="Wingdings"/>
              </a:rPr>
              <a:t>Utilization of tools and technologies?</a:t>
            </a:r>
            <a:endParaRPr lang="en-US" altLang="ja-JP" sz="2800" dirty="0" smtClean="0"/>
          </a:p>
          <a:p>
            <a:pPr lvl="1"/>
            <a:endParaRPr lang="en-US" altLang="ja-JP" sz="28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48C7302E-B66C-41B0-9404-0B0715A08D95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130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5. </a:t>
            </a:r>
            <a:r>
              <a:rPr kumimoji="1" lang="en-US" altLang="ja-JP" dirty="0" smtClean="0"/>
              <a:t>A Case of NBK (1)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226CA5"/>
              </a:buClr>
            </a:pPr>
            <a:r>
              <a:rPr lang="en-US" altLang="ja-JP" sz="2800" dirty="0" err="1" smtClean="0">
                <a:solidFill>
                  <a:srgbClr val="000000"/>
                </a:solidFill>
              </a:rPr>
              <a:t>Nabeya</a:t>
            </a:r>
            <a:r>
              <a:rPr lang="en-US" altLang="ja-JP" sz="2800" dirty="0" smtClean="0">
                <a:solidFill>
                  <a:srgbClr val="000000"/>
                </a:solidFill>
              </a:rPr>
              <a:t> Bi-tech Kaisha (company)</a:t>
            </a:r>
            <a:endParaRPr lang="en-US" altLang="ja-JP" sz="2800" dirty="0">
              <a:solidFill>
                <a:srgbClr val="000000"/>
              </a:solidFill>
            </a:endParaRPr>
          </a:p>
          <a:p>
            <a:pPr marL="1704975" lvl="0" indent="-1504950">
              <a:spcBef>
                <a:spcPts val="1800"/>
              </a:spcBef>
              <a:buClr>
                <a:srgbClr val="226CA5"/>
              </a:buClr>
            </a:pPr>
            <a:r>
              <a:rPr lang="en-US" altLang="ja-JP" sz="2800" dirty="0" smtClean="0">
                <a:solidFill>
                  <a:srgbClr val="000000"/>
                </a:solidFill>
                <a:sym typeface="Wingdings"/>
              </a:rPr>
              <a:t>Products: 	pulley, coupling, machine parts 	(casting + processing)</a:t>
            </a:r>
          </a:p>
          <a:p>
            <a:pPr marL="2152650" lvl="0" indent="-1952625">
              <a:spcBef>
                <a:spcPts val="1800"/>
              </a:spcBef>
              <a:buClr>
                <a:srgbClr val="226CA5"/>
              </a:buClr>
            </a:pPr>
            <a:r>
              <a:rPr lang="en-US" altLang="ja-JP" sz="2800" dirty="0" smtClean="0">
                <a:solidFill>
                  <a:srgbClr val="000000"/>
                </a:solidFill>
                <a:sym typeface="Wingdings"/>
              </a:rPr>
              <a:t>Established:	1560 (nbk1560.com)</a:t>
            </a:r>
          </a:p>
          <a:p>
            <a:pPr marL="2152650" lvl="0" indent="-1952625">
              <a:spcBef>
                <a:spcPts val="1800"/>
              </a:spcBef>
              <a:buClr>
                <a:srgbClr val="226CA5"/>
              </a:buClr>
            </a:pPr>
            <a:r>
              <a:rPr lang="en-US" altLang="ja-JP" sz="2800" dirty="0" smtClean="0">
                <a:solidFill>
                  <a:srgbClr val="000000"/>
                </a:solidFill>
                <a:sym typeface="Wingdings"/>
              </a:rPr>
              <a:t>	1940 (separated as </a:t>
            </a:r>
            <a:r>
              <a:rPr lang="en-US" altLang="ja-JP" sz="2800" dirty="0" err="1" smtClean="0">
                <a:solidFill>
                  <a:srgbClr val="000000"/>
                </a:solidFill>
                <a:sym typeface="Wingdings"/>
              </a:rPr>
              <a:t>Nabeya</a:t>
            </a:r>
            <a:r>
              <a:rPr lang="en-US" altLang="ja-JP" sz="2800" dirty="0" smtClean="0">
                <a:solidFill>
                  <a:srgbClr val="000000"/>
                </a:solidFill>
                <a:sym typeface="Wingdings"/>
              </a:rPr>
              <a:t> group)</a:t>
            </a:r>
          </a:p>
          <a:p>
            <a:pPr marL="1257300" lvl="0" indent="-1057275">
              <a:spcBef>
                <a:spcPts val="1800"/>
              </a:spcBef>
              <a:buClr>
                <a:srgbClr val="226CA5"/>
              </a:buClr>
            </a:pPr>
            <a:r>
              <a:rPr lang="en-US" altLang="ja-JP" sz="2800" dirty="0" smtClean="0">
                <a:solidFill>
                  <a:srgbClr val="000000"/>
                </a:solidFill>
                <a:sym typeface="Wingdings"/>
              </a:rPr>
              <a:t>Employee: 350</a:t>
            </a:r>
          </a:p>
          <a:p>
            <a:pPr marL="1257300" lvl="0" indent="-1057275">
              <a:spcBef>
                <a:spcPts val="1800"/>
              </a:spcBef>
              <a:buClr>
                <a:srgbClr val="226CA5"/>
              </a:buClr>
            </a:pPr>
            <a:r>
              <a:rPr lang="en-US" altLang="ja-JP" sz="2800" dirty="0" smtClean="0">
                <a:solidFill>
                  <a:srgbClr val="000000"/>
                </a:solidFill>
                <a:sym typeface="Wingdings"/>
              </a:rPr>
              <a:t>Sales:	9.0 B JPY (900 M USD)</a:t>
            </a:r>
          </a:p>
          <a:p>
            <a:pPr marL="1257300" lvl="0" indent="-1057275">
              <a:spcBef>
                <a:spcPts val="1800"/>
              </a:spcBef>
              <a:buClr>
                <a:srgbClr val="226CA5"/>
              </a:buClr>
            </a:pPr>
            <a:r>
              <a:rPr lang="en-US" altLang="ja-JP" sz="2800" dirty="0" smtClean="0">
                <a:solidFill>
                  <a:srgbClr val="000000"/>
                </a:solidFill>
                <a:sym typeface="Wingdings"/>
              </a:rPr>
              <a:t>Profit:	700 M JPY (no red after 1940)</a:t>
            </a:r>
            <a:endParaRPr lang="ja-JP" altLang="en-US" sz="2800" dirty="0">
              <a:solidFill>
                <a:srgbClr val="000000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3330AEE3-A66F-4259-9F24-9DF35E2CCF5D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9428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5. </a:t>
            </a:r>
            <a:r>
              <a:rPr kumimoji="1" lang="en-US" altLang="ja-JP" dirty="0" smtClean="0"/>
              <a:t>A Case of NBK (2)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3330AEE3-A66F-4259-9F24-9DF35E2CCF5D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9187151"/>
              </p:ext>
            </p:extLst>
          </p:nvPr>
        </p:nvGraphicFramePr>
        <p:xfrm>
          <a:off x="1341401" y="1085430"/>
          <a:ext cx="7587083" cy="56898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スライド" r:id="rId3" imgW="4570532" imgH="3427618" progId="PowerPoint.Slide.12">
                  <p:embed/>
                </p:oleObj>
              </mc:Choice>
              <mc:Fallback>
                <p:oleObj name="スライド" r:id="rId3" imgW="4570532" imgH="3427618" progId="PowerPoint.Slid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41401" y="1085430"/>
                        <a:ext cx="7587083" cy="56898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748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5. </a:t>
            </a:r>
            <a:r>
              <a:rPr kumimoji="1" lang="en-US" altLang="ja-JP" dirty="0" smtClean="0"/>
              <a:t>A Case of NBK (3)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3330AEE3-A66F-4259-9F24-9DF35E2CCF5D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3325741"/>
              </p:ext>
            </p:extLst>
          </p:nvPr>
        </p:nvGraphicFramePr>
        <p:xfrm>
          <a:off x="1403648" y="1087526"/>
          <a:ext cx="7587083" cy="56898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スライド" r:id="rId3" imgW="4570532" imgH="3427618" progId="PowerPoint.Slide.12">
                  <p:embed/>
                </p:oleObj>
              </mc:Choice>
              <mc:Fallback>
                <p:oleObj name="スライド" r:id="rId3" imgW="4570532" imgH="3427618" progId="PowerPoint.Slid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03648" y="1087526"/>
                        <a:ext cx="7587083" cy="56898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2323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5. </a:t>
            </a:r>
            <a:r>
              <a:rPr kumimoji="1" lang="en-US" altLang="ja-JP" dirty="0" smtClean="0"/>
              <a:t>A Case of NBK (4)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3330AEE3-A66F-4259-9F24-9DF35E2CCF5D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0642740"/>
              </p:ext>
            </p:extLst>
          </p:nvPr>
        </p:nvGraphicFramePr>
        <p:xfrm>
          <a:off x="1295636" y="1080398"/>
          <a:ext cx="7596844" cy="5696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スライド" r:id="rId3" imgW="4570532" imgH="3427618" progId="PowerPoint.Slide.12">
                  <p:embed/>
                </p:oleObj>
              </mc:Choice>
              <mc:Fallback>
                <p:oleObj name="スライド" r:id="rId3" imgW="4570532" imgH="3427618" progId="PowerPoint.Slid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95636" y="1080398"/>
                        <a:ext cx="7596844" cy="5696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8747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5. </a:t>
            </a:r>
            <a:r>
              <a:rPr kumimoji="1" lang="en-US" altLang="ja-JP" dirty="0" smtClean="0"/>
              <a:t>A Case of NBK (5)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226CA5"/>
              </a:buClr>
            </a:pPr>
            <a:r>
              <a:rPr lang="en-US" altLang="ja-JP" sz="2800" dirty="0" smtClean="0">
                <a:solidFill>
                  <a:srgbClr val="000000"/>
                </a:solidFill>
              </a:rPr>
              <a:t>Why lasting over 400 years?</a:t>
            </a:r>
            <a:endParaRPr lang="en-US" altLang="ja-JP" sz="2800" dirty="0">
              <a:solidFill>
                <a:srgbClr val="000000"/>
              </a:solidFill>
            </a:endParaRPr>
          </a:p>
          <a:p>
            <a:pPr marL="180975" indent="0">
              <a:spcBef>
                <a:spcPts val="1800"/>
              </a:spcBef>
              <a:buClr>
                <a:srgbClr val="226CA5"/>
              </a:buClr>
              <a:tabLst>
                <a:tab pos="2152650" algn="l"/>
              </a:tabLst>
            </a:pPr>
            <a:r>
              <a:rPr lang="en-US" altLang="ja-JP" sz="2800" dirty="0" smtClean="0">
                <a:solidFill>
                  <a:srgbClr val="000000"/>
                </a:solidFill>
              </a:rPr>
              <a:t>Technology:	casting quality</a:t>
            </a:r>
          </a:p>
          <a:p>
            <a:pPr marL="180975" indent="0">
              <a:spcBef>
                <a:spcPts val="1800"/>
              </a:spcBef>
              <a:buClr>
                <a:srgbClr val="226CA5"/>
              </a:buClr>
              <a:tabLst>
                <a:tab pos="2152650" algn="l"/>
              </a:tabLst>
            </a:pPr>
            <a:r>
              <a:rPr lang="en-US" altLang="ja-JP" sz="2800" dirty="0" smtClean="0">
                <a:solidFill>
                  <a:srgbClr val="000000"/>
                </a:solidFill>
              </a:rPr>
              <a:t>	precise </a:t>
            </a:r>
            <a:r>
              <a:rPr lang="en-US" altLang="ja-JP" sz="2800" dirty="0">
                <a:solidFill>
                  <a:srgbClr val="000000"/>
                </a:solidFill>
              </a:rPr>
              <a:t>processing</a:t>
            </a:r>
          </a:p>
          <a:p>
            <a:pPr marL="180975" indent="0">
              <a:spcBef>
                <a:spcPts val="1800"/>
              </a:spcBef>
              <a:buClr>
                <a:srgbClr val="226CA5"/>
              </a:buClr>
              <a:tabLst>
                <a:tab pos="2152650" algn="l"/>
              </a:tabLst>
            </a:pPr>
            <a:r>
              <a:rPr lang="en-US" altLang="ja-JP" sz="2800" dirty="0" smtClean="0">
                <a:solidFill>
                  <a:srgbClr val="000000"/>
                </a:solidFill>
              </a:rPr>
              <a:t>	all </a:t>
            </a:r>
            <a:r>
              <a:rPr lang="en-US" altLang="ja-JP" sz="2800" dirty="0">
                <a:solidFill>
                  <a:srgbClr val="000000"/>
                </a:solidFill>
              </a:rPr>
              <a:t>machines developed in house</a:t>
            </a:r>
          </a:p>
          <a:p>
            <a:pPr marL="180975" indent="0">
              <a:spcBef>
                <a:spcPts val="1800"/>
              </a:spcBef>
              <a:buClr>
                <a:srgbClr val="226CA5"/>
              </a:buClr>
              <a:tabLst>
                <a:tab pos="2152650" algn="l"/>
              </a:tabLst>
            </a:pPr>
            <a:r>
              <a:rPr lang="en-US" altLang="ja-JP" sz="2800" dirty="0" smtClean="0">
                <a:solidFill>
                  <a:srgbClr val="000000"/>
                </a:solidFill>
                <a:sym typeface="Wingdings"/>
              </a:rPr>
              <a:t>	 </a:t>
            </a:r>
            <a:r>
              <a:rPr lang="en-US" altLang="ja-JP" sz="2800" dirty="0">
                <a:solidFill>
                  <a:srgbClr val="000000"/>
                </a:solidFill>
                <a:sym typeface="Wingdings"/>
              </a:rPr>
              <a:t>small lot (one-piece) production</a:t>
            </a:r>
            <a:endParaRPr lang="en-US" altLang="ja-JP" sz="2800" dirty="0">
              <a:solidFill>
                <a:srgbClr val="000000"/>
              </a:solidFill>
            </a:endParaRPr>
          </a:p>
          <a:p>
            <a:pPr marL="358775" lvl="0" indent="-358775">
              <a:lnSpc>
                <a:spcPct val="105000"/>
              </a:lnSpc>
              <a:spcBef>
                <a:spcPts val="3600"/>
              </a:spcBef>
              <a:buClr>
                <a:srgbClr val="226CA5"/>
              </a:buClr>
            </a:pPr>
            <a:r>
              <a:rPr lang="en-US" altLang="ja-JP" sz="2800" dirty="0">
                <a:solidFill>
                  <a:srgbClr val="000000"/>
                </a:solidFill>
                <a:sym typeface="Wingdings 2"/>
              </a:rPr>
              <a:t>	</a:t>
            </a:r>
            <a:r>
              <a:rPr lang="en-US" altLang="ja-JP" sz="2800" dirty="0" smtClean="0">
                <a:solidFill>
                  <a:srgbClr val="000000"/>
                </a:solidFill>
              </a:rPr>
              <a:t>Some more key factors?</a:t>
            </a:r>
            <a:endParaRPr lang="en-US" altLang="ja-JP" sz="2800" dirty="0">
              <a:solidFill>
                <a:srgbClr val="000000"/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3330AEE3-A66F-4259-9F24-9DF35E2CCF5D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435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5. </a:t>
            </a:r>
            <a:r>
              <a:rPr kumimoji="1" lang="en-US" altLang="ja-JP" dirty="0" smtClean="0"/>
              <a:t>A Case of NBK (6)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3330AEE3-A66F-4259-9F24-9DF35E2CCF5D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925059"/>
              </p:ext>
            </p:extLst>
          </p:nvPr>
        </p:nvGraphicFramePr>
        <p:xfrm>
          <a:off x="1367644" y="1092932"/>
          <a:ext cx="7587083" cy="56898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スライド" r:id="rId3" imgW="4221535" imgH="3165481" progId="PowerPoint.Slide.12">
                  <p:embed/>
                </p:oleObj>
              </mc:Choice>
              <mc:Fallback>
                <p:oleObj name="スライド" r:id="rId3" imgW="4221535" imgH="3165481" progId="PowerPoint.Slid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67644" y="1092932"/>
                        <a:ext cx="7587083" cy="56898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748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5. </a:t>
            </a:r>
            <a:r>
              <a:rPr kumimoji="1" lang="en-US" altLang="ja-JP" dirty="0" smtClean="0"/>
              <a:t>A Case of NBK (7)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226CA5"/>
              </a:buClr>
            </a:pPr>
            <a:r>
              <a:rPr lang="en-US" altLang="ja-JP" sz="2800" dirty="0" smtClean="0">
                <a:solidFill>
                  <a:srgbClr val="000000"/>
                </a:solidFill>
              </a:rPr>
              <a:t>Top management:</a:t>
            </a:r>
            <a:endParaRPr lang="en-US" altLang="ja-JP" sz="2800" dirty="0">
              <a:solidFill>
                <a:srgbClr val="000000"/>
              </a:solidFill>
            </a:endParaRPr>
          </a:p>
          <a:p>
            <a:pPr marL="542925" lvl="0">
              <a:spcBef>
                <a:spcPts val="1800"/>
              </a:spcBef>
              <a:buClr>
                <a:srgbClr val="226CA5"/>
              </a:buClr>
            </a:pPr>
            <a:r>
              <a:rPr lang="en-US" altLang="ja-JP" sz="2800" dirty="0">
                <a:solidFill>
                  <a:srgbClr val="000000"/>
                </a:solidFill>
                <a:sym typeface="Wingdings"/>
              </a:rPr>
              <a:t>	</a:t>
            </a:r>
            <a:r>
              <a:rPr lang="en-US" altLang="ja-JP" sz="2800" dirty="0" smtClean="0">
                <a:solidFill>
                  <a:srgbClr val="000000"/>
                </a:solidFill>
                <a:sym typeface="Wingdings"/>
              </a:rPr>
              <a:t>visit shop floor three times every day</a:t>
            </a:r>
            <a:endParaRPr lang="en-US" altLang="ja-JP" sz="2800" dirty="0">
              <a:solidFill>
                <a:srgbClr val="000000"/>
              </a:solidFill>
              <a:sym typeface="Wingdings"/>
            </a:endParaRPr>
          </a:p>
          <a:p>
            <a:pPr marL="542925" lvl="0">
              <a:spcBef>
                <a:spcPts val="1800"/>
              </a:spcBef>
              <a:buClr>
                <a:srgbClr val="226CA5"/>
              </a:buClr>
            </a:pPr>
            <a:r>
              <a:rPr lang="en-US" altLang="ja-JP" sz="2800" dirty="0">
                <a:solidFill>
                  <a:srgbClr val="000000"/>
                </a:solidFill>
                <a:sym typeface="Wingdings"/>
              </a:rPr>
              <a:t>	</a:t>
            </a:r>
            <a:r>
              <a:rPr lang="en-US" altLang="ja-JP" sz="2800" dirty="0" smtClean="0">
                <a:solidFill>
                  <a:srgbClr val="000000"/>
                </a:solidFill>
                <a:sym typeface="Wingdings"/>
              </a:rPr>
              <a:t>CEO desk at entrance</a:t>
            </a:r>
            <a:endParaRPr lang="en-US" altLang="ja-JP" sz="2800" dirty="0">
              <a:solidFill>
                <a:srgbClr val="000000"/>
              </a:solidFill>
              <a:sym typeface="Wingdings"/>
            </a:endParaRPr>
          </a:p>
          <a:p>
            <a:pPr marL="542925" lvl="0">
              <a:spcBef>
                <a:spcPts val="1800"/>
              </a:spcBef>
              <a:buClr>
                <a:srgbClr val="226CA5"/>
              </a:buClr>
            </a:pPr>
            <a:r>
              <a:rPr lang="en-US" altLang="ja-JP" sz="2800" dirty="0">
                <a:solidFill>
                  <a:srgbClr val="000000"/>
                </a:solidFill>
                <a:sym typeface="Wingdings"/>
              </a:rPr>
              <a:t>	</a:t>
            </a:r>
            <a:r>
              <a:rPr lang="en-US" altLang="ja-JP" sz="2800" dirty="0" smtClean="0">
                <a:solidFill>
                  <a:srgbClr val="000000"/>
                </a:solidFill>
                <a:sym typeface="Wingdings"/>
              </a:rPr>
              <a:t>praise failures in front of all employees</a:t>
            </a:r>
            <a:endParaRPr lang="en-US" altLang="ja-JP" sz="2800" dirty="0">
              <a:solidFill>
                <a:srgbClr val="000000"/>
              </a:solidFill>
              <a:sym typeface="Wingdings"/>
            </a:endParaRPr>
          </a:p>
          <a:p>
            <a:pPr marL="542925" lvl="0">
              <a:spcBef>
                <a:spcPts val="1800"/>
              </a:spcBef>
              <a:buClr>
                <a:srgbClr val="226CA5"/>
              </a:buClr>
            </a:pPr>
            <a:r>
              <a:rPr lang="en-US" altLang="ja-JP" sz="2800" dirty="0">
                <a:solidFill>
                  <a:srgbClr val="000000"/>
                </a:solidFill>
                <a:sym typeface="Wingdings"/>
              </a:rPr>
              <a:t>	</a:t>
            </a:r>
            <a:r>
              <a:rPr lang="en-US" altLang="ja-JP" sz="2800" dirty="0" smtClean="0">
                <a:solidFill>
                  <a:srgbClr val="000000"/>
                </a:solidFill>
                <a:sym typeface="Wingdings"/>
              </a:rPr>
              <a:t>no sales target (no discount)</a:t>
            </a:r>
            <a:endParaRPr lang="en-US" altLang="ja-JP" sz="2800" dirty="0">
              <a:solidFill>
                <a:srgbClr val="000000"/>
              </a:solidFill>
              <a:sym typeface="Wingdings"/>
            </a:endParaRPr>
          </a:p>
          <a:p>
            <a:pPr marL="542925" lvl="0">
              <a:spcBef>
                <a:spcPts val="1800"/>
              </a:spcBef>
              <a:buClr>
                <a:srgbClr val="226CA5"/>
              </a:buClr>
            </a:pPr>
            <a:r>
              <a:rPr lang="en-US" altLang="ja-JP" sz="2800" dirty="0">
                <a:solidFill>
                  <a:srgbClr val="000000"/>
                </a:solidFill>
                <a:sym typeface="Wingdings"/>
              </a:rPr>
              <a:t>	</a:t>
            </a:r>
            <a:r>
              <a:rPr lang="en-US" altLang="ja-JP" sz="2800" dirty="0" smtClean="0">
                <a:solidFill>
                  <a:srgbClr val="000000"/>
                </a:solidFill>
                <a:sym typeface="Wingdings"/>
              </a:rPr>
              <a:t>life-long employment, seniority-based salary</a:t>
            </a:r>
            <a:endParaRPr lang="ja-JP" altLang="en-US" sz="2800" dirty="0">
              <a:solidFill>
                <a:srgbClr val="000000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3330AEE3-A66F-4259-9F24-9DF35E2CCF5D}" type="slidenum">
              <a:rPr lang="en-US" altLang="ja-JP" smtClean="0"/>
              <a:pPr>
                <a:defRPr/>
              </a:pPr>
              <a:t>18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9389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1. </a:t>
            </a:r>
            <a:r>
              <a:rPr kumimoji="1" lang="en-US" altLang="ja-JP" dirty="0" err="1" smtClean="0"/>
              <a:t>Backgound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47564" y="1232756"/>
            <a:ext cx="8388932" cy="5116898"/>
          </a:xfrm>
        </p:spPr>
        <p:txBody>
          <a:bodyPr/>
          <a:lstStyle/>
          <a:p>
            <a:pPr marL="271463" indent="-271463">
              <a:lnSpc>
                <a:spcPct val="105000"/>
              </a:lnSpc>
            </a:pPr>
            <a:r>
              <a:rPr lang="en-US" altLang="ja-JP" sz="2800" dirty="0" smtClean="0"/>
              <a:t>Rapid digitalization</a:t>
            </a:r>
          </a:p>
          <a:p>
            <a:pPr marL="271463" indent="-271463">
              <a:lnSpc>
                <a:spcPct val="105000"/>
              </a:lnSpc>
            </a:pPr>
            <a:r>
              <a:rPr lang="en-US" altLang="ja-JP" sz="2800" dirty="0" smtClean="0"/>
              <a:t>Evolution of IT/ICT</a:t>
            </a:r>
          </a:p>
          <a:p>
            <a:pPr marL="271463" indent="-271463">
              <a:lnSpc>
                <a:spcPct val="105000"/>
              </a:lnSpc>
            </a:pPr>
            <a:r>
              <a:rPr lang="en-US" altLang="ja-JP" sz="2800" dirty="0" smtClean="0">
                <a:sym typeface="Wingdings"/>
              </a:rPr>
              <a:t> Big Data/Data Science</a:t>
            </a:r>
          </a:p>
          <a:p>
            <a:pPr marL="271463" indent="-271463">
              <a:lnSpc>
                <a:spcPct val="105000"/>
              </a:lnSpc>
            </a:pPr>
            <a:r>
              <a:rPr lang="en-US" altLang="ja-JP" sz="2800" dirty="0" smtClean="0">
                <a:sym typeface="Wingdings"/>
              </a:rPr>
              <a:t> Industry 4.0</a:t>
            </a:r>
          </a:p>
          <a:p>
            <a:pPr marL="271463" indent="-271463">
              <a:lnSpc>
                <a:spcPct val="105000"/>
              </a:lnSpc>
            </a:pPr>
            <a:r>
              <a:rPr lang="en-US" altLang="ja-JP" sz="2800" dirty="0" smtClean="0">
                <a:sym typeface="Wingdings"/>
              </a:rPr>
              <a:t> </a:t>
            </a:r>
            <a:r>
              <a:rPr lang="en-US" altLang="ja-JP" sz="2800" dirty="0" err="1" smtClean="0">
                <a:sym typeface="Wingdings"/>
              </a:rPr>
              <a:t>IoT</a:t>
            </a:r>
            <a:r>
              <a:rPr lang="en-US" altLang="ja-JP" sz="2800" dirty="0" smtClean="0">
                <a:sym typeface="Wingdings"/>
              </a:rPr>
              <a:t> (Internet of Things)</a:t>
            </a:r>
          </a:p>
          <a:p>
            <a:pPr marL="271463" indent="-271463">
              <a:lnSpc>
                <a:spcPct val="105000"/>
              </a:lnSpc>
            </a:pPr>
            <a:r>
              <a:rPr lang="en-US" altLang="ja-JP" sz="2800" dirty="0" smtClean="0"/>
              <a:t>Great impact on business education</a:t>
            </a:r>
          </a:p>
          <a:p>
            <a:pPr marL="271463" indent="-271463">
              <a:lnSpc>
                <a:spcPct val="105000"/>
              </a:lnSpc>
            </a:pPr>
            <a:r>
              <a:rPr lang="en-US" altLang="ja-JP" sz="2800" dirty="0" smtClean="0"/>
              <a:t>(innovation,  speed,  change... accelerated under high pressure and competition)</a:t>
            </a:r>
          </a:p>
          <a:p>
            <a:pPr marL="358775" indent="-358775">
              <a:lnSpc>
                <a:spcPct val="105000"/>
              </a:lnSpc>
              <a:spcBef>
                <a:spcPts val="2400"/>
              </a:spcBef>
            </a:pPr>
            <a:r>
              <a:rPr lang="en-US" altLang="ja-JP" sz="2800" dirty="0" smtClean="0">
                <a:sym typeface="Wingdings 2"/>
              </a:rPr>
              <a:t>	But is it really appropriate to articulate on changes and innovation?</a:t>
            </a:r>
            <a:endParaRPr lang="en-US" altLang="ja-JP" sz="2800" dirty="0" smtClean="0"/>
          </a:p>
          <a:p>
            <a:pPr marL="671513" lvl="1" indent="-271463">
              <a:lnSpc>
                <a:spcPct val="105000"/>
              </a:lnSpc>
            </a:pPr>
            <a:endParaRPr lang="en-US" altLang="ja-JP" sz="2800" dirty="0" smtClean="0">
              <a:cs typeface="+mn-cs"/>
            </a:endParaRPr>
          </a:p>
          <a:p>
            <a:pPr marL="400050" lvl="1" indent="0">
              <a:lnSpc>
                <a:spcPct val="105000"/>
              </a:lnSpc>
            </a:pPr>
            <a:endParaRPr kumimoji="1"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48C7302E-B66C-41B0-9404-0B0715A08D95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8406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5. </a:t>
            </a:r>
            <a:r>
              <a:rPr kumimoji="1" lang="en-US" altLang="ja-JP" dirty="0" smtClean="0"/>
              <a:t>A Case of NBK (8)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226CA5"/>
              </a:buClr>
            </a:pPr>
            <a:r>
              <a:rPr lang="en-US" altLang="ja-JP" sz="2800" dirty="0" smtClean="0">
                <a:solidFill>
                  <a:srgbClr val="000000"/>
                </a:solidFill>
              </a:rPr>
              <a:t>Mission:</a:t>
            </a:r>
            <a:endParaRPr lang="en-US" altLang="ja-JP" sz="2800" dirty="0">
              <a:solidFill>
                <a:srgbClr val="000000"/>
              </a:solidFill>
            </a:endParaRPr>
          </a:p>
          <a:p>
            <a:pPr marL="542925">
              <a:spcBef>
                <a:spcPts val="1800"/>
              </a:spcBef>
              <a:buClr>
                <a:srgbClr val="226CA5"/>
              </a:buClr>
            </a:pPr>
            <a:r>
              <a:rPr lang="en-US" altLang="ja-JP" sz="2800" dirty="0" smtClean="0">
                <a:solidFill>
                  <a:srgbClr val="000000"/>
                </a:solidFill>
              </a:rPr>
              <a:t>NBK’s </a:t>
            </a:r>
            <a:r>
              <a:rPr lang="en-US" altLang="ja-JP" sz="2800" dirty="0">
                <a:solidFill>
                  <a:srgbClr val="000000"/>
                </a:solidFill>
              </a:rPr>
              <a:t>own design, own production, own sales, own price</a:t>
            </a:r>
          </a:p>
          <a:p>
            <a:pPr marL="542925">
              <a:spcBef>
                <a:spcPts val="1800"/>
              </a:spcBef>
              <a:buClr>
                <a:srgbClr val="226CA5"/>
              </a:buClr>
            </a:pPr>
            <a:r>
              <a:rPr lang="en-US" altLang="ja-JP" sz="2800" dirty="0" smtClean="0">
                <a:solidFill>
                  <a:srgbClr val="000000"/>
                </a:solidFill>
              </a:rPr>
              <a:t>Slow </a:t>
            </a:r>
            <a:r>
              <a:rPr lang="en-US" altLang="ja-JP" sz="2800" dirty="0">
                <a:solidFill>
                  <a:srgbClr val="000000"/>
                </a:solidFill>
              </a:rPr>
              <a:t>but steady growth</a:t>
            </a:r>
          </a:p>
          <a:p>
            <a:pPr marL="542925">
              <a:spcBef>
                <a:spcPts val="1800"/>
              </a:spcBef>
              <a:buClr>
                <a:srgbClr val="226CA5"/>
              </a:buClr>
              <a:tabLst>
                <a:tab pos="2962275" algn="l"/>
              </a:tabLst>
            </a:pPr>
            <a:r>
              <a:rPr lang="en-US" altLang="ja-JP" sz="2800" dirty="0" smtClean="0">
                <a:solidFill>
                  <a:srgbClr val="000000"/>
                </a:solidFill>
              </a:rPr>
              <a:t>Decision </a:t>
            </a:r>
            <a:r>
              <a:rPr lang="en-US" altLang="ja-JP" sz="2800" dirty="0">
                <a:solidFill>
                  <a:srgbClr val="000000"/>
                </a:solidFill>
              </a:rPr>
              <a:t>criteria</a:t>
            </a:r>
            <a:r>
              <a:rPr lang="en-US" altLang="ja-JP" sz="2800" dirty="0" smtClean="0">
                <a:solidFill>
                  <a:srgbClr val="000000"/>
                </a:solidFill>
              </a:rPr>
              <a:t>:	natural/non-natural</a:t>
            </a:r>
            <a:endParaRPr lang="en-US" altLang="ja-JP" sz="2800" dirty="0">
              <a:solidFill>
                <a:srgbClr val="000000"/>
              </a:solidFill>
            </a:endParaRPr>
          </a:p>
          <a:p>
            <a:pPr marL="542925">
              <a:spcBef>
                <a:spcPts val="0"/>
              </a:spcBef>
              <a:buClr>
                <a:srgbClr val="226CA5"/>
              </a:buClr>
              <a:tabLst>
                <a:tab pos="2962275" algn="l"/>
              </a:tabLst>
            </a:pPr>
            <a:r>
              <a:rPr lang="en-US" altLang="ja-JP" sz="2800" dirty="0" smtClean="0">
                <a:solidFill>
                  <a:srgbClr val="000000"/>
                </a:solidFill>
              </a:rPr>
              <a:t>		(</a:t>
            </a:r>
            <a:r>
              <a:rPr lang="en-US" altLang="ja-JP" sz="2800" dirty="0">
                <a:solidFill>
                  <a:srgbClr val="000000"/>
                </a:solidFill>
              </a:rPr>
              <a:t>no two-shift, no overtime work)</a:t>
            </a:r>
          </a:p>
          <a:p>
            <a:pPr marL="542925">
              <a:spcBef>
                <a:spcPts val="1800"/>
              </a:spcBef>
              <a:buClr>
                <a:srgbClr val="226CA5"/>
              </a:buClr>
            </a:pPr>
            <a:r>
              <a:rPr lang="en-US" altLang="ja-JP" sz="2800" dirty="0" smtClean="0">
                <a:solidFill>
                  <a:srgbClr val="000000"/>
                </a:solidFill>
              </a:rPr>
              <a:t>Fun </a:t>
            </a:r>
            <a:r>
              <a:rPr lang="en-US" altLang="ja-JP" sz="2800" dirty="0">
                <a:solidFill>
                  <a:srgbClr val="000000"/>
                </a:solidFill>
              </a:rPr>
              <a:t>of work/ pride of craftsman/ </a:t>
            </a:r>
            <a:r>
              <a:rPr lang="en-US" altLang="ja-JP" sz="2800" dirty="0" smtClean="0">
                <a:solidFill>
                  <a:srgbClr val="000000"/>
                </a:solidFill>
              </a:rPr>
              <a:t>smile</a:t>
            </a:r>
          </a:p>
          <a:p>
            <a:pPr marL="358775" lvl="0" indent="-358775">
              <a:lnSpc>
                <a:spcPct val="105000"/>
              </a:lnSpc>
              <a:spcBef>
                <a:spcPts val="3600"/>
              </a:spcBef>
              <a:buClr>
                <a:srgbClr val="226CA5"/>
              </a:buClr>
            </a:pPr>
            <a:r>
              <a:rPr lang="en-US" altLang="ja-JP" sz="2800" dirty="0">
                <a:solidFill>
                  <a:srgbClr val="000000"/>
                </a:solidFill>
                <a:sym typeface="Wingdings 2"/>
              </a:rPr>
              <a:t>	</a:t>
            </a:r>
            <a:r>
              <a:rPr lang="en-US" altLang="ja-JP" sz="2800" dirty="0" smtClean="0">
                <a:solidFill>
                  <a:srgbClr val="000000"/>
                </a:solidFill>
              </a:rPr>
              <a:t>Such </a:t>
            </a:r>
            <a:r>
              <a:rPr lang="en-US" altLang="ja-JP" sz="2800" dirty="0" err="1" smtClean="0">
                <a:solidFill>
                  <a:srgbClr val="000000"/>
                </a:solidFill>
              </a:rPr>
              <a:t>mgmt</a:t>
            </a:r>
            <a:r>
              <a:rPr lang="en-US" altLang="ja-JP" sz="2800" dirty="0" smtClean="0">
                <a:solidFill>
                  <a:srgbClr val="000000"/>
                </a:solidFill>
              </a:rPr>
              <a:t> style can be enhanced by technology?</a:t>
            </a:r>
            <a:endParaRPr lang="en-US" altLang="ja-JP" sz="2800" dirty="0">
              <a:solidFill>
                <a:srgbClr val="000000"/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3330AEE3-A66F-4259-9F24-9DF35E2CCF5D}" type="slidenum">
              <a:rPr lang="en-US" altLang="ja-JP" smtClean="0"/>
              <a:pPr>
                <a:defRPr/>
              </a:pPr>
              <a:t>19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2250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6. </a:t>
            </a:r>
            <a:r>
              <a:rPr kumimoji="1" lang="en-US" altLang="ja-JP" dirty="0" smtClean="0"/>
              <a:t>Things Behind Technology 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800" dirty="0" smtClean="0"/>
              <a:t>Individual decision process</a:t>
            </a:r>
          </a:p>
          <a:p>
            <a:pPr marL="628650"/>
            <a:r>
              <a:rPr lang="en-US" altLang="ja-JP" sz="2800" dirty="0" smtClean="0"/>
              <a:t>Value: decision criteria of each individual</a:t>
            </a:r>
          </a:p>
          <a:p>
            <a:pPr marL="628650"/>
            <a:r>
              <a:rPr kumimoji="1" lang="en-US" altLang="ja-JP" sz="2800" dirty="0" smtClean="0"/>
              <a:t>Organizational value/culture</a:t>
            </a:r>
          </a:p>
          <a:p>
            <a:pPr marL="628650"/>
            <a:r>
              <a:rPr lang="en-US" altLang="ja-JP" sz="2800" dirty="0" smtClean="0"/>
              <a:t>Corporate culture</a:t>
            </a:r>
          </a:p>
          <a:p>
            <a:endParaRPr kumimoji="1" lang="en-US" altLang="ja-JP" sz="2800" dirty="0"/>
          </a:p>
          <a:p>
            <a:r>
              <a:rPr lang="en-US" altLang="ja-JP" sz="2800" dirty="0" smtClean="0"/>
              <a:t>IT/ICT can help decision process, but cannot automatically decide things</a:t>
            </a:r>
          </a:p>
          <a:p>
            <a:r>
              <a:rPr kumimoji="1" lang="en-US" altLang="ja-JP" sz="2800" dirty="0" smtClean="0"/>
              <a:t>Danger of blind belief on IT/ICT</a:t>
            </a:r>
          </a:p>
          <a:p>
            <a:pPr marL="2514600" lvl="0" indent="-2514600">
              <a:lnSpc>
                <a:spcPct val="105000"/>
              </a:lnSpc>
              <a:spcBef>
                <a:spcPts val="3600"/>
              </a:spcBef>
              <a:buClr>
                <a:srgbClr val="226CA5"/>
              </a:buClr>
            </a:pPr>
            <a:r>
              <a:rPr lang="en-US" altLang="ja-JP" sz="2800" dirty="0" smtClean="0">
                <a:solidFill>
                  <a:srgbClr val="000000"/>
                </a:solidFill>
                <a:sym typeface="Wingdings 2"/>
              </a:rPr>
              <a:t> </a:t>
            </a:r>
            <a:r>
              <a:rPr lang="en-US" altLang="ja-JP" sz="2800" dirty="0" smtClean="0">
                <a:solidFill>
                  <a:srgbClr val="000000"/>
                </a:solidFill>
              </a:rPr>
              <a:t>Value of BS:	Fundamental knowledge and skill for decision making</a:t>
            </a:r>
            <a:endParaRPr kumimoji="1" lang="en-US" altLang="ja-JP" sz="2800" dirty="0" smtClean="0"/>
          </a:p>
          <a:p>
            <a:endParaRPr kumimoji="1"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48C7302E-B66C-41B0-9404-0B0715A08D95}" type="slidenum">
              <a:rPr lang="en-US" altLang="ja-JP" smtClean="0"/>
              <a:pPr>
                <a:defRPr/>
              </a:pPr>
              <a:t>20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095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6. </a:t>
            </a:r>
            <a:r>
              <a:rPr lang="en-US" altLang="ja-JP" dirty="0"/>
              <a:t>Things Behind Technology </a:t>
            </a:r>
            <a:r>
              <a:rPr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800" dirty="0" smtClean="0"/>
              <a:t>Mindset</a:t>
            </a:r>
          </a:p>
          <a:p>
            <a:pPr marL="628650"/>
            <a:r>
              <a:rPr lang="en-US" altLang="ja-JP" sz="2800" dirty="0" smtClean="0"/>
              <a:t>Knowledge / Skill / Mindset</a:t>
            </a:r>
          </a:p>
          <a:p>
            <a:pPr marL="628650"/>
            <a:r>
              <a:rPr lang="en-US" altLang="ja-JP" sz="2800" dirty="0" smtClean="0"/>
              <a:t>Fundamental attitude as business leaders</a:t>
            </a:r>
          </a:p>
          <a:p>
            <a:pPr marL="628650">
              <a:spcBef>
                <a:spcPts val="1200"/>
              </a:spcBef>
            </a:pPr>
            <a:r>
              <a:rPr kumimoji="1" lang="en-US" altLang="ja-JP" sz="2800" dirty="0" smtClean="0"/>
              <a:t>IT can assist knowledge accumulation and management skills, but,</a:t>
            </a:r>
          </a:p>
          <a:p>
            <a:pPr marL="628650">
              <a:spcBef>
                <a:spcPts val="1200"/>
              </a:spcBef>
            </a:pPr>
            <a:r>
              <a:rPr lang="en-US" altLang="ja-JP" sz="2800" dirty="0" smtClean="0"/>
              <a:t>Mindset cannot be replaced by sophisticated technology (artificial engineering?)</a:t>
            </a:r>
          </a:p>
          <a:p>
            <a:pPr marL="358775" lvl="0" indent="-358775">
              <a:lnSpc>
                <a:spcPct val="105000"/>
              </a:lnSpc>
              <a:spcBef>
                <a:spcPts val="3600"/>
              </a:spcBef>
              <a:buClr>
                <a:srgbClr val="226CA5"/>
              </a:buClr>
            </a:pPr>
            <a:r>
              <a:rPr lang="en-US" altLang="ja-JP" sz="2800" dirty="0">
                <a:solidFill>
                  <a:srgbClr val="000000"/>
                </a:solidFill>
                <a:sym typeface="Wingdings 2"/>
              </a:rPr>
              <a:t>	</a:t>
            </a:r>
            <a:r>
              <a:rPr lang="en-US" altLang="ja-JP" sz="2800" dirty="0" smtClean="0">
                <a:solidFill>
                  <a:srgbClr val="000000"/>
                </a:solidFill>
              </a:rPr>
              <a:t>Enhancement of mindset education</a:t>
            </a:r>
            <a:endParaRPr lang="en-US" altLang="ja-JP" sz="2800" dirty="0" smtClean="0"/>
          </a:p>
          <a:p>
            <a:pPr>
              <a:spcBef>
                <a:spcPts val="1200"/>
              </a:spcBef>
            </a:pPr>
            <a:endParaRPr lang="en-US" altLang="ja-JP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48C7302E-B66C-41B0-9404-0B0715A08D95}" type="slidenum">
              <a:rPr lang="en-US" altLang="ja-JP" smtClean="0"/>
              <a:pPr>
                <a:defRPr/>
              </a:pPr>
              <a:t>21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5187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7. </a:t>
            </a:r>
            <a:r>
              <a:rPr kumimoji="1" lang="en-US" altLang="ja-JP" dirty="0" smtClean="0"/>
              <a:t>Role of Business Schools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kumimoji="1" lang="en-US" altLang="ja-JP" sz="2800" dirty="0" smtClean="0"/>
              <a:t>Chace Fashion and Booms?</a:t>
            </a:r>
          </a:p>
          <a:p>
            <a:pPr>
              <a:spcBef>
                <a:spcPts val="1800"/>
              </a:spcBef>
            </a:pPr>
            <a:r>
              <a:rPr lang="en-US" altLang="ja-JP" sz="2800" dirty="0" smtClean="0"/>
              <a:t>Utilize Technology? To what extent? How?</a:t>
            </a:r>
          </a:p>
          <a:p>
            <a:pPr>
              <a:spcBef>
                <a:spcPts val="1800"/>
              </a:spcBef>
            </a:pPr>
            <a:r>
              <a:rPr kumimoji="1" lang="en-US" altLang="ja-JP" sz="2800" dirty="0" smtClean="0"/>
              <a:t>Creation of new business using cutting-edge technology?</a:t>
            </a:r>
          </a:p>
          <a:p>
            <a:pPr>
              <a:spcBef>
                <a:spcPts val="1800"/>
              </a:spcBef>
            </a:pPr>
            <a:r>
              <a:rPr lang="en-US" altLang="ja-JP" sz="2800" dirty="0" smtClean="0"/>
              <a:t>Things behind: Decision process + Mindset</a:t>
            </a:r>
          </a:p>
          <a:p>
            <a:pPr>
              <a:spcBef>
                <a:spcPts val="1800"/>
              </a:spcBef>
            </a:pPr>
            <a:r>
              <a:rPr kumimoji="1" lang="en-US" altLang="ja-JP" sz="2800" dirty="0" smtClean="0"/>
              <a:t>Back to basics? </a:t>
            </a:r>
            <a:r>
              <a:rPr kumimoji="1" lang="en-US" altLang="ja-JP" sz="2800" dirty="0" smtClean="0">
                <a:sym typeface="Wingdings"/>
              </a:rPr>
              <a:t> New step beyond technological development</a:t>
            </a:r>
          </a:p>
          <a:p>
            <a:pPr>
              <a:spcBef>
                <a:spcPts val="1800"/>
              </a:spcBef>
            </a:pPr>
            <a:r>
              <a:rPr lang="en-US" altLang="ja-JP" sz="2800" dirty="0" smtClean="0">
                <a:sym typeface="Wingdings"/>
              </a:rPr>
              <a:t>Should utilize technology,  but should not be traced by it</a:t>
            </a:r>
            <a:endParaRPr lang="en-US" altLang="ja-JP" sz="2800" dirty="0">
              <a:sym typeface="Wingding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48C7302E-B66C-41B0-9404-0B0715A08D95}" type="slidenum">
              <a:rPr lang="en-US" altLang="ja-JP" smtClean="0"/>
              <a:pPr>
                <a:defRPr/>
              </a:pPr>
              <a:t>22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7366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2. My Research Area 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5000"/>
              </a:lnSpc>
            </a:pPr>
            <a:r>
              <a:rPr kumimoji="1" lang="en-US" altLang="ja-JP" sz="2800" dirty="0" smtClean="0"/>
              <a:t>POM (Production and Operation Management)</a:t>
            </a:r>
          </a:p>
          <a:p>
            <a:pPr>
              <a:lnSpc>
                <a:spcPct val="125000"/>
              </a:lnSpc>
            </a:pPr>
            <a:r>
              <a:rPr lang="en-US" altLang="ja-JP" sz="2800" dirty="0" smtClean="0"/>
              <a:t>Industrial Engineering</a:t>
            </a:r>
          </a:p>
          <a:p>
            <a:pPr>
              <a:lnSpc>
                <a:spcPct val="125000"/>
              </a:lnSpc>
            </a:pPr>
            <a:r>
              <a:rPr lang="en-US" altLang="ja-JP" sz="2800" dirty="0" smtClean="0"/>
              <a:t>Management of Kaizen Activities</a:t>
            </a:r>
          </a:p>
          <a:p>
            <a:pPr>
              <a:lnSpc>
                <a:spcPct val="125000"/>
              </a:lnSpc>
            </a:pPr>
            <a:r>
              <a:rPr kumimoji="1" lang="en-US" altLang="ja-JP" sz="2800" dirty="0" smtClean="0"/>
              <a:t>Accumulation of day-to-day ste</a:t>
            </a:r>
            <a:r>
              <a:rPr lang="en-US" altLang="ja-JP" sz="2800" dirty="0" smtClean="0"/>
              <a:t>p-by-step activities</a:t>
            </a:r>
          </a:p>
          <a:p>
            <a:pPr marL="358775" indent="-358775">
              <a:lnSpc>
                <a:spcPct val="105000"/>
              </a:lnSpc>
              <a:spcBef>
                <a:spcPts val="3000"/>
              </a:spcBef>
            </a:pPr>
            <a:r>
              <a:rPr lang="en-US" altLang="ja-JP" sz="2800" dirty="0">
                <a:sym typeface="Wingdings 2"/>
              </a:rPr>
              <a:t>	</a:t>
            </a:r>
            <a:r>
              <a:rPr lang="en-US" altLang="ja-JP" sz="2800" dirty="0"/>
              <a:t>Total sum of small </a:t>
            </a:r>
            <a:r>
              <a:rPr lang="en-US" altLang="ja-JP" sz="2800" dirty="0" smtClean="0"/>
              <a:t>ideas is indispensable for competitive edge </a:t>
            </a:r>
            <a:endParaRPr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48C7302E-B66C-41B0-9404-0B0715A08D95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297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2. My Research Area </a:t>
            </a:r>
            <a:r>
              <a:rPr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z="2800" dirty="0" smtClean="0"/>
              <a:t>現場現物</a:t>
            </a:r>
            <a:endParaRPr kumimoji="1" lang="en-US" altLang="ja-JP" sz="2800" dirty="0" smtClean="0"/>
          </a:p>
          <a:p>
            <a:pPr>
              <a:spcBef>
                <a:spcPts val="0"/>
              </a:spcBef>
            </a:pPr>
            <a:r>
              <a:rPr kumimoji="1" lang="ja-JP" altLang="en-US" sz="2800" dirty="0" smtClean="0"/>
              <a:t>（</a:t>
            </a:r>
            <a:r>
              <a:rPr kumimoji="1" lang="en-US" altLang="ja-JP" sz="2800" dirty="0" err="1" smtClean="0"/>
              <a:t>Gemba</a:t>
            </a:r>
            <a:r>
              <a:rPr kumimoji="1" lang="en-US" altLang="ja-JP" sz="2800" dirty="0" smtClean="0"/>
              <a:t> </a:t>
            </a:r>
            <a:r>
              <a:rPr kumimoji="1" lang="en-US" altLang="ja-JP" sz="2800" dirty="0" err="1" smtClean="0"/>
              <a:t>Gembutsu</a:t>
            </a:r>
            <a:r>
              <a:rPr kumimoji="1" lang="en-US" altLang="ja-JP" sz="2800" dirty="0" smtClean="0"/>
              <a:t>: On-site hands-on princi</a:t>
            </a:r>
            <a:r>
              <a:rPr lang="en-US" altLang="ja-JP" sz="2800" dirty="0" smtClean="0"/>
              <a:t>ple</a:t>
            </a:r>
            <a:r>
              <a:rPr lang="ja-JP" altLang="en-US" sz="2800" dirty="0" smtClean="0"/>
              <a:t>）</a:t>
            </a:r>
            <a:endParaRPr lang="en-US" altLang="ja-JP" sz="2800" dirty="0" smtClean="0"/>
          </a:p>
          <a:p>
            <a:pPr>
              <a:spcBef>
                <a:spcPts val="3000"/>
              </a:spcBef>
            </a:pPr>
            <a:r>
              <a:rPr lang="en-US" altLang="ja-JP" sz="2800" dirty="0" smtClean="0"/>
              <a:t>ICT can replace on-site management?</a:t>
            </a:r>
          </a:p>
          <a:p>
            <a:pPr marL="717550" indent="-447675"/>
            <a:r>
              <a:rPr lang="en-US" altLang="ja-JP" sz="2600" dirty="0" smtClean="0">
                <a:sym typeface="Wingdings 2"/>
              </a:rPr>
              <a:t>	</a:t>
            </a:r>
            <a:r>
              <a:rPr lang="en-US" altLang="ja-JP" sz="2600" dirty="0" smtClean="0"/>
              <a:t>Monitoring (Conditional machine maintenance)</a:t>
            </a:r>
          </a:p>
          <a:p>
            <a:pPr marL="717550" indent="-447675"/>
            <a:r>
              <a:rPr lang="en-US" altLang="ja-JP" sz="2600" dirty="0" smtClean="0">
                <a:sym typeface="Wingdings 3"/>
              </a:rPr>
              <a:t>	</a:t>
            </a:r>
            <a:r>
              <a:rPr lang="en-US" altLang="ja-JP" sz="2600" dirty="0" smtClean="0"/>
              <a:t>Teaching/coaching</a:t>
            </a:r>
          </a:p>
          <a:p>
            <a:pPr marL="717550" indent="-447675"/>
            <a:r>
              <a:rPr lang="en-US" altLang="ja-JP" sz="2600" dirty="0" smtClean="0">
                <a:sym typeface="Wingdings 2"/>
              </a:rPr>
              <a:t>	</a:t>
            </a:r>
            <a:r>
              <a:rPr lang="en-US" altLang="ja-JP" sz="2600" dirty="0" smtClean="0"/>
              <a:t>Communication/motivation</a:t>
            </a:r>
          </a:p>
          <a:p>
            <a:pPr marL="358775" indent="-358775">
              <a:lnSpc>
                <a:spcPct val="105000"/>
              </a:lnSpc>
              <a:spcBef>
                <a:spcPts val="3000"/>
              </a:spcBef>
            </a:pPr>
            <a:r>
              <a:rPr lang="en-US" altLang="ja-JP" sz="2800" dirty="0" smtClean="0">
                <a:sym typeface="Wingdings 2"/>
              </a:rPr>
              <a:t></a:t>
            </a:r>
            <a:r>
              <a:rPr lang="en-US" altLang="ja-JP" sz="2800" dirty="0">
                <a:sym typeface="Wingdings 2"/>
              </a:rPr>
              <a:t>	</a:t>
            </a:r>
            <a:r>
              <a:rPr lang="en-US" altLang="ja-JP" sz="2800" dirty="0"/>
              <a:t>Important role of </a:t>
            </a:r>
            <a:r>
              <a:rPr lang="en-US" altLang="ja-JP" sz="2800" dirty="0" smtClean="0"/>
              <a:t>management </a:t>
            </a:r>
            <a:r>
              <a:rPr lang="en-US" altLang="ja-JP" sz="2800" dirty="0"/>
              <a:t>is to visit shop floors and identify problems by </a:t>
            </a:r>
            <a:r>
              <a:rPr lang="en-US" altLang="ja-JP" sz="2800" dirty="0" smtClean="0"/>
              <a:t>themselves</a:t>
            </a:r>
          </a:p>
          <a:p>
            <a:pPr marL="358775" indent="-358775">
              <a:lnSpc>
                <a:spcPct val="105000"/>
              </a:lnSpc>
              <a:spcBef>
                <a:spcPts val="600"/>
              </a:spcBef>
            </a:pPr>
            <a:r>
              <a:rPr lang="en-US" altLang="ja-JP" sz="2800" dirty="0">
                <a:sym typeface="Wingdings 2"/>
              </a:rPr>
              <a:t>	</a:t>
            </a:r>
            <a:r>
              <a:rPr lang="en-US" altLang="ja-JP" sz="2800" dirty="0" smtClean="0">
                <a:sym typeface="Wingdings 2"/>
              </a:rPr>
              <a:t>Balance b/w technology and </a:t>
            </a:r>
            <a:r>
              <a:rPr lang="en-US" altLang="ja-JP" sz="2800" dirty="0" err="1" smtClean="0">
                <a:sym typeface="Wingdings 2"/>
              </a:rPr>
              <a:t>Gemba</a:t>
            </a:r>
            <a:r>
              <a:rPr lang="en-US" altLang="ja-JP" sz="2800" dirty="0" smtClean="0">
                <a:sym typeface="Wingdings 2"/>
              </a:rPr>
              <a:t>-based management</a:t>
            </a:r>
            <a:endParaRPr lang="en-US" altLang="ja-JP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48C7302E-B66C-41B0-9404-0B0715A08D95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447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2. My Research Area </a:t>
            </a:r>
            <a:r>
              <a:rPr lang="en-US" altLang="ja-JP" dirty="0" smtClean="0"/>
              <a:t>(3)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800" dirty="0" smtClean="0"/>
              <a:t>5S</a:t>
            </a:r>
          </a:p>
          <a:p>
            <a:pPr marL="719138"/>
            <a:r>
              <a:rPr lang="ja-JP" altLang="en-US" sz="2800" dirty="0" smtClean="0"/>
              <a:t>整理（</a:t>
            </a:r>
            <a:r>
              <a:rPr lang="en-US" altLang="ja-JP" sz="2800" dirty="0" err="1" smtClean="0"/>
              <a:t>Seiri</a:t>
            </a:r>
            <a:r>
              <a:rPr lang="en-US" altLang="ja-JP" sz="2800" dirty="0" smtClean="0"/>
              <a:t>:</a:t>
            </a:r>
            <a:r>
              <a:rPr lang="ja-JP" altLang="en-US" sz="2800" dirty="0"/>
              <a:t> </a:t>
            </a:r>
            <a:r>
              <a:rPr lang="en-US" altLang="ja-JP" sz="2800" dirty="0" smtClean="0"/>
              <a:t>Keep in order</a:t>
            </a:r>
            <a:r>
              <a:rPr lang="ja-JP" altLang="en-US" sz="2800" dirty="0" smtClean="0"/>
              <a:t>）</a:t>
            </a:r>
            <a:endParaRPr lang="en-US" altLang="ja-JP" sz="2800" dirty="0" smtClean="0"/>
          </a:p>
          <a:p>
            <a:pPr marL="719138"/>
            <a:r>
              <a:rPr kumimoji="1" lang="ja-JP" altLang="en-US" sz="2800" dirty="0" smtClean="0"/>
              <a:t>整頓</a:t>
            </a:r>
            <a:r>
              <a:rPr lang="ja-JP" altLang="en-US" sz="2800" dirty="0" smtClean="0"/>
              <a:t>（</a:t>
            </a:r>
            <a:r>
              <a:rPr lang="en-US" altLang="ja-JP" sz="2800" dirty="0" err="1" smtClean="0"/>
              <a:t>Seiton</a:t>
            </a:r>
            <a:r>
              <a:rPr lang="en-US" altLang="ja-JP" sz="2800" dirty="0" smtClean="0"/>
              <a:t>: Keep places neat &amp; tidy</a:t>
            </a:r>
            <a:r>
              <a:rPr lang="ja-JP" altLang="en-US" sz="2800" dirty="0" smtClean="0"/>
              <a:t>）</a:t>
            </a:r>
            <a:endParaRPr kumimoji="1" lang="en-US" altLang="ja-JP" sz="2800" dirty="0" smtClean="0"/>
          </a:p>
          <a:p>
            <a:pPr marL="719138"/>
            <a:r>
              <a:rPr lang="ja-JP" altLang="en-US" sz="2800" dirty="0" smtClean="0"/>
              <a:t>清潔（</a:t>
            </a:r>
            <a:r>
              <a:rPr lang="en-US" altLang="ja-JP" sz="2800" dirty="0" err="1" smtClean="0"/>
              <a:t>Seiketsu</a:t>
            </a:r>
            <a:r>
              <a:rPr lang="en-US" altLang="ja-JP" sz="2800" dirty="0" smtClean="0"/>
              <a:t>: keep cleanliness</a:t>
            </a:r>
            <a:r>
              <a:rPr lang="ja-JP" altLang="en-US" sz="2800" dirty="0" smtClean="0"/>
              <a:t>）</a:t>
            </a:r>
            <a:endParaRPr lang="en-US" altLang="ja-JP" sz="2800" dirty="0" smtClean="0"/>
          </a:p>
          <a:p>
            <a:pPr marL="719138"/>
            <a:r>
              <a:rPr kumimoji="1" lang="ja-JP" altLang="en-US" sz="2800" dirty="0" smtClean="0"/>
              <a:t>清掃</a:t>
            </a:r>
            <a:r>
              <a:rPr lang="ja-JP" altLang="en-US" sz="2800" dirty="0" smtClean="0"/>
              <a:t>（</a:t>
            </a:r>
            <a:r>
              <a:rPr lang="en-US" altLang="ja-JP" sz="2800" dirty="0" err="1" smtClean="0"/>
              <a:t>Seisou</a:t>
            </a:r>
            <a:r>
              <a:rPr lang="en-US" altLang="ja-JP" sz="2800" dirty="0" smtClean="0"/>
              <a:t>: Clean</a:t>
            </a:r>
            <a:r>
              <a:rPr lang="ja-JP" altLang="en-US" sz="2800" dirty="0" smtClean="0"/>
              <a:t>）</a:t>
            </a:r>
            <a:endParaRPr kumimoji="1" lang="en-US" altLang="ja-JP" sz="2800" dirty="0" smtClean="0"/>
          </a:p>
          <a:p>
            <a:pPr marL="719138"/>
            <a:r>
              <a:rPr lang="ja-JP" altLang="en-US" sz="2800" dirty="0" smtClean="0"/>
              <a:t>躾（</a:t>
            </a:r>
            <a:r>
              <a:rPr lang="en-US" altLang="ja-JP" sz="2800" dirty="0" err="1" smtClean="0"/>
              <a:t>Shitsuke</a:t>
            </a:r>
            <a:r>
              <a:rPr lang="en-US" altLang="ja-JP" sz="2800" dirty="0" smtClean="0"/>
              <a:t>: Keep discipline</a:t>
            </a:r>
            <a:r>
              <a:rPr lang="ja-JP" altLang="en-US" sz="2800" dirty="0" smtClean="0"/>
              <a:t>）</a:t>
            </a:r>
            <a:endParaRPr lang="en-US" altLang="ja-JP" sz="2800" dirty="0" smtClean="0"/>
          </a:p>
          <a:p>
            <a:endParaRPr kumimoji="1" lang="en-US" altLang="ja-JP" sz="2800" dirty="0"/>
          </a:p>
          <a:p>
            <a:r>
              <a:rPr lang="en-US" altLang="ja-JP" sz="2800" dirty="0" smtClean="0"/>
              <a:t>New 3K activity at Toshiba Fuchu Factory</a:t>
            </a:r>
          </a:p>
          <a:p>
            <a:pPr marL="358775" indent="-358775">
              <a:lnSpc>
                <a:spcPct val="105000"/>
              </a:lnSpc>
              <a:spcBef>
                <a:spcPts val="3000"/>
              </a:spcBef>
            </a:pPr>
            <a:r>
              <a:rPr lang="en-US" altLang="ja-JP" sz="2800" dirty="0">
                <a:sym typeface="Wingdings 2"/>
              </a:rPr>
              <a:t>	Technology can help 5S </a:t>
            </a:r>
            <a:r>
              <a:rPr lang="en-US" altLang="ja-JP" sz="2800" dirty="0" smtClean="0">
                <a:sym typeface="Wingdings 2"/>
              </a:rPr>
              <a:t>activities,  </a:t>
            </a:r>
            <a:r>
              <a:rPr lang="en-US" altLang="ja-JP" sz="2800" dirty="0">
                <a:sym typeface="Wingdings 2"/>
              </a:rPr>
              <a:t>but cannot replace it.</a:t>
            </a:r>
            <a:endParaRPr lang="en-US" altLang="ja-JP" sz="2800" dirty="0"/>
          </a:p>
          <a:p>
            <a:endParaRPr kumimoji="1"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48C7302E-B66C-41B0-9404-0B0715A08D95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8049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2. My Research Area </a:t>
            </a:r>
            <a:r>
              <a:rPr lang="en-US" altLang="ja-JP" dirty="0" smtClean="0"/>
              <a:t>(4)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800" dirty="0" smtClean="0"/>
              <a:t>Circle-based improvement activity</a:t>
            </a:r>
          </a:p>
          <a:p>
            <a:pPr marL="447675" indent="0"/>
            <a:r>
              <a:rPr lang="en-US" altLang="ja-JP" sz="2800" dirty="0" smtClean="0"/>
              <a:t>TPM (Total Productive Maintenance)</a:t>
            </a:r>
          </a:p>
          <a:p>
            <a:pPr marL="447675" indent="0"/>
            <a:r>
              <a:rPr kumimoji="1" lang="en-US" altLang="ja-JP" sz="2800" dirty="0" smtClean="0"/>
              <a:t>TQM (Total Quality Management)</a:t>
            </a:r>
          </a:p>
          <a:p>
            <a:endParaRPr lang="en-US" altLang="ja-JP" sz="2800" dirty="0" smtClean="0"/>
          </a:p>
          <a:p>
            <a:endParaRPr lang="en-US" altLang="ja-JP" sz="2800" dirty="0"/>
          </a:p>
          <a:p>
            <a:pPr marL="1435100" indent="-987425"/>
            <a:r>
              <a:rPr lang="en-US" altLang="ja-JP" sz="2800" dirty="0"/>
              <a:t>Total:	Company-wide</a:t>
            </a:r>
          </a:p>
          <a:p>
            <a:pPr marL="1435100" indent="-987425"/>
            <a:r>
              <a:rPr lang="en-US" altLang="ja-JP" sz="2800" dirty="0"/>
              <a:t>	Across all sections</a:t>
            </a:r>
          </a:p>
          <a:p>
            <a:pPr marL="358775" indent="-358775">
              <a:lnSpc>
                <a:spcPct val="105000"/>
              </a:lnSpc>
              <a:spcBef>
                <a:spcPts val="3600"/>
              </a:spcBef>
            </a:pPr>
            <a:r>
              <a:rPr lang="en-US" altLang="ja-JP" sz="2800" dirty="0" smtClean="0">
                <a:sym typeface="Wingdings 2"/>
              </a:rPr>
              <a:t></a:t>
            </a:r>
            <a:r>
              <a:rPr lang="en-US" altLang="ja-JP" sz="2800" dirty="0">
                <a:sym typeface="Wingdings 2"/>
              </a:rPr>
              <a:t>	</a:t>
            </a:r>
            <a:r>
              <a:rPr lang="en-US" altLang="ja-JP" sz="2800" dirty="0"/>
              <a:t>Essence of total-oriented activities can be replaced by technology?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48C7302E-B66C-41B0-9404-0B0715A08D95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5" name="下矢印 4"/>
          <p:cNvSpPr/>
          <p:nvPr/>
        </p:nvSpPr>
        <p:spPr>
          <a:xfrm>
            <a:off x="1728011" y="2780928"/>
            <a:ext cx="468052" cy="648072"/>
          </a:xfrm>
          <a:prstGeom prst="downArrow">
            <a:avLst>
              <a:gd name="adj1" fmla="val 42339"/>
              <a:gd name="adj2" fmla="val 519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03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3. Curriculum Structure at KBS </a:t>
            </a:r>
            <a:r>
              <a:rPr kumimoji="1" lang="en-US" altLang="ja-JP" dirty="0" smtClean="0"/>
              <a:t>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47564" y="3936292"/>
            <a:ext cx="8388932" cy="2771167"/>
          </a:xfrm>
        </p:spPr>
        <p:txBody>
          <a:bodyPr/>
          <a:lstStyle/>
          <a:p>
            <a:pPr marL="271463" indent="-271463">
              <a:lnSpc>
                <a:spcPct val="105000"/>
              </a:lnSpc>
            </a:pPr>
            <a:r>
              <a:rPr lang="en-US" altLang="ja-JP" sz="2800" dirty="0" smtClean="0"/>
              <a:t>1st year: core courses (compulsory)</a:t>
            </a:r>
          </a:p>
          <a:p>
            <a:pPr marL="271463" indent="-271463">
              <a:lnSpc>
                <a:spcPct val="105000"/>
              </a:lnSpc>
            </a:pPr>
            <a:r>
              <a:rPr lang="en-US" altLang="ja-JP" sz="2800" dirty="0" smtClean="0"/>
              <a:t>2nd year: electives + thesis development</a:t>
            </a:r>
          </a:p>
          <a:p>
            <a:pPr marL="358775" indent="-358775">
              <a:lnSpc>
                <a:spcPct val="105000"/>
              </a:lnSpc>
              <a:spcBef>
                <a:spcPts val="2400"/>
              </a:spcBef>
            </a:pPr>
            <a:r>
              <a:rPr lang="en-US" altLang="ja-JP" sz="2800" dirty="0" smtClean="0">
                <a:sym typeface="Wingdings 2"/>
              </a:rPr>
              <a:t></a:t>
            </a:r>
            <a:r>
              <a:rPr lang="en-US" altLang="ja-JP" sz="2800" dirty="0">
                <a:sym typeface="Wingdings 2"/>
              </a:rPr>
              <a:t>	</a:t>
            </a:r>
            <a:r>
              <a:rPr lang="en-US" altLang="ja-JP" sz="2800" dirty="0" smtClean="0">
                <a:sym typeface="Wingdings 2"/>
              </a:rPr>
              <a:t>Social demand toward shortened program</a:t>
            </a:r>
          </a:p>
          <a:p>
            <a:pPr marL="358775" indent="-358775">
              <a:lnSpc>
                <a:spcPct val="105000"/>
              </a:lnSpc>
              <a:spcBef>
                <a:spcPts val="1200"/>
              </a:spcBef>
            </a:pPr>
            <a:r>
              <a:rPr lang="en-US" altLang="ja-JP" sz="2800" dirty="0">
                <a:sym typeface="Wingdings 2"/>
              </a:rPr>
              <a:t>	</a:t>
            </a:r>
            <a:r>
              <a:rPr lang="en-US" altLang="ja-JP" sz="2800" dirty="0" smtClean="0">
                <a:sym typeface="Wingdings 2"/>
              </a:rPr>
              <a:t>Technological development accelerate speed, but...</a:t>
            </a:r>
            <a:endParaRPr lang="en-US" altLang="ja-JP" sz="2800" dirty="0" smtClean="0"/>
          </a:p>
          <a:p>
            <a:pPr marL="400050" lvl="1" indent="0">
              <a:lnSpc>
                <a:spcPct val="105000"/>
              </a:lnSpc>
            </a:pPr>
            <a:endParaRPr kumimoji="1"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48C7302E-B66C-41B0-9404-0B0715A08D95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008" y="911957"/>
            <a:ext cx="2917174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3676462" y="1060854"/>
            <a:ext cx="45319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Generality: Core courses</a:t>
            </a:r>
            <a:endParaRPr kumimoji="1" lang="ja-JP" altLang="en-US" sz="2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698043" y="1913952"/>
            <a:ext cx="45319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Specialty: Electives + Thesis</a:t>
            </a:r>
            <a:endParaRPr kumimoji="1"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758182" y="3027296"/>
            <a:ext cx="45319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Mindset: Two-year training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4473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3. Curriculum Structure at KBS </a:t>
            </a:r>
            <a:r>
              <a:rPr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800" dirty="0" smtClean="0"/>
              <a:t>Case method</a:t>
            </a:r>
            <a:endParaRPr lang="en-US" altLang="ja-JP" sz="2800" dirty="0" smtClean="0"/>
          </a:p>
          <a:p>
            <a:pPr>
              <a:spcBef>
                <a:spcPts val="1800"/>
              </a:spcBef>
            </a:pPr>
            <a:r>
              <a:rPr kumimoji="1" lang="en-US" altLang="ja-JP" sz="2800" dirty="0" smtClean="0">
                <a:sym typeface="Wingdings"/>
              </a:rPr>
              <a:t>	</a:t>
            </a:r>
            <a:r>
              <a:rPr kumimoji="1" lang="en-US" altLang="ja-JP" sz="2800" dirty="0" smtClean="0">
                <a:sym typeface="Wingdings"/>
              </a:rPr>
              <a:t>80% sessions in core courses are taught by case discussion method</a:t>
            </a:r>
            <a:endParaRPr lang="en-US" altLang="ja-JP" sz="2800" dirty="0" smtClean="0">
              <a:sym typeface="Wingdings 2"/>
            </a:endParaRPr>
          </a:p>
          <a:p>
            <a:pPr>
              <a:spcBef>
                <a:spcPts val="1800"/>
              </a:spcBef>
            </a:pPr>
            <a:r>
              <a:rPr lang="en-US" altLang="ja-JP" sz="2800" dirty="0">
                <a:sym typeface="Wingdings"/>
              </a:rPr>
              <a:t>	</a:t>
            </a:r>
            <a:r>
              <a:rPr lang="en-US" altLang="ja-JP" sz="2800" dirty="0" smtClean="0">
                <a:sym typeface="Wingdings"/>
              </a:rPr>
              <a:t>training of knowledge + skill + mindset</a:t>
            </a:r>
            <a:endParaRPr lang="en-US" altLang="ja-JP" sz="2800" dirty="0" smtClean="0">
              <a:sym typeface="Wingdings"/>
            </a:endParaRPr>
          </a:p>
          <a:p>
            <a:pPr>
              <a:spcBef>
                <a:spcPts val="1800"/>
              </a:spcBef>
            </a:pPr>
            <a:r>
              <a:rPr lang="en-US" altLang="ja-JP" sz="2800" dirty="0">
                <a:sym typeface="Wingdings"/>
              </a:rPr>
              <a:t>	</a:t>
            </a:r>
            <a:r>
              <a:rPr lang="en-US" altLang="ja-JP" sz="2800" dirty="0" smtClean="0">
                <a:sym typeface="Wingdings"/>
              </a:rPr>
              <a:t>training for future business leaders</a:t>
            </a:r>
            <a:endParaRPr lang="en-US" altLang="ja-JP" sz="2800" dirty="0" smtClean="0">
              <a:sym typeface="Wingdings"/>
            </a:endParaRPr>
          </a:p>
          <a:p>
            <a:pPr>
              <a:spcBef>
                <a:spcPts val="1800"/>
              </a:spcBef>
            </a:pPr>
            <a:r>
              <a:rPr lang="en-US" altLang="ja-JP" sz="2800" dirty="0">
                <a:sym typeface="Wingdings"/>
              </a:rPr>
              <a:t>	</a:t>
            </a:r>
            <a:r>
              <a:rPr lang="en-US" altLang="ja-JP" sz="2800" dirty="0" smtClean="0">
                <a:sym typeface="Wingdings"/>
              </a:rPr>
              <a:t>case materials developed by faculty members</a:t>
            </a:r>
            <a:endParaRPr kumimoji="1"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48C7302E-B66C-41B0-9404-0B0715A08D95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805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4.</a:t>
            </a:r>
            <a:r>
              <a:rPr lang="ja-JP" altLang="en-US" dirty="0" smtClean="0"/>
              <a:t> </a:t>
            </a:r>
            <a:r>
              <a:rPr lang="en-US" altLang="ja-JP" dirty="0" smtClean="0"/>
              <a:t>Field Study Course on POM at KBS 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800" dirty="0" smtClean="0"/>
              <a:t>Site</a:t>
            </a:r>
            <a:r>
              <a:rPr lang="en-US" altLang="ja-JP" sz="2800" dirty="0"/>
              <a:t>: Tokyo Sekisui Heim Industry Co</a:t>
            </a:r>
            <a:r>
              <a:rPr lang="en-US" altLang="ja-JP" sz="2800" dirty="0" smtClean="0"/>
              <a:t>., Ltd.</a:t>
            </a:r>
          </a:p>
          <a:p>
            <a:pPr>
              <a:spcBef>
                <a:spcPts val="1800"/>
              </a:spcBef>
            </a:pPr>
            <a:r>
              <a:rPr kumimoji="1" lang="en-US" altLang="ja-JP" sz="2800" dirty="0" smtClean="0">
                <a:sym typeface="Wingdings"/>
              </a:rPr>
              <a:t>	Produce house modules at plant (3.8 m</a:t>
            </a:r>
            <a:r>
              <a:rPr kumimoji="1" lang="en-US" altLang="ja-JP" sz="2800" dirty="0" smtClean="0">
                <a:sym typeface="Wingdings 2"/>
              </a:rPr>
              <a:t>5.7</a:t>
            </a:r>
            <a:r>
              <a:rPr lang="en-US" altLang="ja-JP" sz="2800" dirty="0" smtClean="0">
                <a:sym typeface="Wingdings 2"/>
              </a:rPr>
              <a:t>m)</a:t>
            </a:r>
          </a:p>
          <a:p>
            <a:pPr>
              <a:spcBef>
                <a:spcPts val="1800"/>
              </a:spcBef>
            </a:pPr>
            <a:r>
              <a:rPr lang="en-US" altLang="ja-JP" sz="2800" dirty="0">
                <a:sym typeface="Wingdings"/>
              </a:rPr>
              <a:t>	</a:t>
            </a:r>
            <a:r>
              <a:rPr lang="en-US" altLang="ja-JP" sz="2800" dirty="0" smtClean="0">
                <a:sym typeface="Wingdings"/>
              </a:rPr>
              <a:t>One house (11 modules) is assembled in a single day</a:t>
            </a:r>
          </a:p>
          <a:p>
            <a:pPr>
              <a:spcBef>
                <a:spcPts val="1800"/>
              </a:spcBef>
            </a:pPr>
            <a:r>
              <a:rPr lang="en-US" altLang="ja-JP" sz="2800" dirty="0">
                <a:sym typeface="Wingdings"/>
              </a:rPr>
              <a:t>	</a:t>
            </a:r>
            <a:r>
              <a:rPr lang="en-US" altLang="ja-JP" sz="2800" dirty="0" smtClean="0">
                <a:sym typeface="Wingdings"/>
              </a:rPr>
              <a:t>Cutting-edge technologies against earthquake/fire/rainstorm</a:t>
            </a:r>
          </a:p>
          <a:p>
            <a:pPr>
              <a:spcBef>
                <a:spcPts val="1800"/>
              </a:spcBef>
            </a:pPr>
            <a:r>
              <a:rPr lang="en-US" altLang="ja-JP" sz="2800" dirty="0">
                <a:sym typeface="Wingdings"/>
              </a:rPr>
              <a:t>	</a:t>
            </a:r>
            <a:r>
              <a:rPr lang="en-US" altLang="ja-JP" sz="2800" dirty="0" smtClean="0">
                <a:sym typeface="Wingdings"/>
              </a:rPr>
              <a:t>Utilization of welding robots for productivity and safety</a:t>
            </a:r>
            <a:endParaRPr kumimoji="1"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page </a:t>
            </a:r>
            <a:fld id="{48C7302E-B66C-41B0-9404-0B0715A08D95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8395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Silk">
      <a:dk1>
        <a:srgbClr val="000000"/>
      </a:dk1>
      <a:lt1>
        <a:srgbClr val="FFFFFF"/>
      </a:lt1>
      <a:dk2>
        <a:srgbClr val="043988"/>
      </a:dk2>
      <a:lt2>
        <a:srgbClr val="92C2EB"/>
      </a:lt2>
      <a:accent1>
        <a:srgbClr val="836AAE"/>
      </a:accent1>
      <a:accent2>
        <a:srgbClr val="5DA577"/>
      </a:accent2>
      <a:accent3>
        <a:srgbClr val="678EB9"/>
      </a:accent3>
      <a:accent4>
        <a:srgbClr val="F7A611"/>
      </a:accent4>
      <a:accent5>
        <a:srgbClr val="A1AB38"/>
      </a:accent5>
      <a:accent6>
        <a:srgbClr val="C17790"/>
      </a:accent6>
      <a:hlink>
        <a:srgbClr val="DA5723"/>
      </a:hlink>
      <a:folHlink>
        <a:srgbClr val="226CA5"/>
      </a:folHlink>
    </a:clrScheme>
    <a:fontScheme name="Blends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1524</TotalTime>
  <Words>732</Words>
  <Application>Microsoft Office PowerPoint</Application>
  <PresentationFormat>画面に合わせる (4:3)</PresentationFormat>
  <Paragraphs>187</Paragraphs>
  <Slides>23</Slides>
  <Notes>2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23</vt:i4>
      </vt:variant>
    </vt:vector>
  </HeadingPairs>
  <TitlesOfParts>
    <vt:vector size="26" baseType="lpstr">
      <vt:lpstr>Blends</vt:lpstr>
      <vt:lpstr>スライド</vt:lpstr>
      <vt:lpstr>Microsoft PowerPoint Slide</vt:lpstr>
      <vt:lpstr>Behind Technology</vt:lpstr>
      <vt:lpstr>1. Backgound</vt:lpstr>
      <vt:lpstr>2. My Research Area (1)</vt:lpstr>
      <vt:lpstr>2. My Research Area (2)</vt:lpstr>
      <vt:lpstr>2. My Research Area (3)</vt:lpstr>
      <vt:lpstr>2. My Research Area (4)</vt:lpstr>
      <vt:lpstr>3. Curriculum Structure at KBS (1)</vt:lpstr>
      <vt:lpstr>3. Curriculum Structure at KBS (2)</vt:lpstr>
      <vt:lpstr>4. Field Study Course on POM at KBS (1)</vt:lpstr>
      <vt:lpstr>4. Field Study Course on POM at KBS (2)</vt:lpstr>
      <vt:lpstr>4. Field Study Course on POM at KBS (3)</vt:lpstr>
      <vt:lpstr>4. Field Study Course on POM at KBS (4)</vt:lpstr>
      <vt:lpstr>5. A Case of NBK (1)</vt:lpstr>
      <vt:lpstr>5. A Case of NBK (2)</vt:lpstr>
      <vt:lpstr>5. A Case of NBK (3)</vt:lpstr>
      <vt:lpstr>5. A Case of NBK (4)</vt:lpstr>
      <vt:lpstr>5. A Case of NBK (5)</vt:lpstr>
      <vt:lpstr>5. A Case of NBK (6)</vt:lpstr>
      <vt:lpstr>5. A Case of NBK (7)</vt:lpstr>
      <vt:lpstr>5. A Case of NBK (8)</vt:lpstr>
      <vt:lpstr>6. Things Behind Technology (1)</vt:lpstr>
      <vt:lpstr>6. Things Behind Technology (2)</vt:lpstr>
      <vt:lpstr>7. Role of Business Schools</vt:lpstr>
    </vt:vector>
  </TitlesOfParts>
  <Company>Keio Business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Panel on Key Success Factors for Emerging Business Schools</dc:title>
  <dc:creator>Hirokazu Kono</dc:creator>
  <cp:lastModifiedBy>H. Kono</cp:lastModifiedBy>
  <cp:revision>215</cp:revision>
  <cp:lastPrinted>2016-10-05T09:04:17Z</cp:lastPrinted>
  <dcterms:created xsi:type="dcterms:W3CDTF">2011-05-16T02:43:53Z</dcterms:created>
  <dcterms:modified xsi:type="dcterms:W3CDTF">2016-10-07T12:14:45Z</dcterms:modified>
</cp:coreProperties>
</file>